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24" autoAdjust="0"/>
  </p:normalViewPr>
  <p:slideViewPr>
    <p:cSldViewPr snapToGrid="0">
      <p:cViewPr varScale="1">
        <p:scale>
          <a:sx n="74" d="100"/>
          <a:sy n="74" d="100"/>
        </p:scale>
        <p:origin x="106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2DAAE-4C4D-4EFC-B5AD-1EFB029CF449}" type="datetimeFigureOut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285D6-7BF9-49DA-8F8D-E887AEB2FE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71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CF20AA-EAB6-48F0-9AF9-2939F6277EC2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489585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2273-76B6-490E-A85E-3F1958DE4B65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530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7AED-3027-4269-843B-AC1545AE9F55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42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99AD-1AB8-45C1-B369-79909D12FCC5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52557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EF404EE-24C9-47F7-AA5B-F2C4CD9365A1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716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EF51-CC82-48D0-AA40-54E2FDDE5359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274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619C-2D1D-414B-9C2E-13767189D99A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4794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AC7C45-1FA2-49F8-A600-3265F91D7031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71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57F5-F8C1-4265-A9B0-23B6D34CC04E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8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D8E398-BBC9-4177-A456-9DDC465512CB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592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CB2B9E-0F98-4C3E-A97F-C272C84CD066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4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4C38B6-37F9-43F3-9D10-D1CF4526C8D5}" type="datetime1">
              <a:rPr lang="zh-TW" altLang="en-US" smtClean="0"/>
              <a:t>2015/8/25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4873ED-467F-4A6C-95E2-2BED4EF77D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993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labview360.com/forum/forum_posts.asp?tc=8IM0I0ASORC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數</a:t>
            </a:r>
            <a:r>
              <a:rPr lang="zh-TW" altLang="en-US" sz="4000" dirty="0" smtClean="0"/>
              <a:t>字系統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十進位與二進位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499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二進位轉換十進位練習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111</a:t>
            </a:r>
            <a:r>
              <a:rPr lang="zh-TW" altLang="en-US" dirty="0" smtClean="0"/>
              <a:t>轉化為</a:t>
            </a:r>
            <a:r>
              <a:rPr lang="en-US" altLang="zh-TW" dirty="0" smtClean="0"/>
              <a:t>10</a:t>
            </a:r>
            <a:r>
              <a:rPr lang="zh-TW" altLang="en-US" dirty="0" smtClean="0"/>
              <a:t>進位是</a:t>
            </a:r>
            <a:r>
              <a:rPr lang="zh-TW" altLang="en-US" dirty="0" smtClean="0"/>
              <a:t>多少？</a:t>
            </a:r>
            <a:endParaRPr lang="en-US" altLang="zh-TW" dirty="0" smtClean="0"/>
          </a:p>
          <a:p>
            <a:r>
              <a:rPr lang="en-US" altLang="zh-TW" dirty="0" smtClean="0"/>
              <a:t>1001</a:t>
            </a:r>
            <a:r>
              <a:rPr lang="zh-TW" altLang="en-US" dirty="0"/>
              <a:t>轉化為</a:t>
            </a:r>
            <a:r>
              <a:rPr lang="en-US" altLang="zh-TW" dirty="0"/>
              <a:t>10</a:t>
            </a:r>
            <a:r>
              <a:rPr lang="zh-TW" altLang="en-US" dirty="0" smtClean="0"/>
              <a:t>進位是</a:t>
            </a:r>
            <a:r>
              <a:rPr lang="zh-TW" altLang="en-US" dirty="0"/>
              <a:t>多少？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7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解答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111= 1*2</a:t>
            </a:r>
            <a:r>
              <a:rPr lang="en-US" altLang="zh-TW" baseline="50000" dirty="0" smtClean="0"/>
              <a:t>0</a:t>
            </a:r>
            <a:r>
              <a:rPr lang="en-US" altLang="zh-TW" dirty="0" smtClean="0"/>
              <a:t>+1*2</a:t>
            </a:r>
            <a:r>
              <a:rPr lang="en-US" altLang="zh-TW" baseline="50000" dirty="0" smtClean="0"/>
              <a:t>1</a:t>
            </a:r>
            <a:r>
              <a:rPr lang="en-US" altLang="zh-TW" dirty="0" smtClean="0"/>
              <a:t>+1*2</a:t>
            </a:r>
            <a:r>
              <a:rPr lang="en-US" altLang="zh-TW" baseline="50000" dirty="0"/>
              <a:t>2</a:t>
            </a:r>
            <a:r>
              <a:rPr lang="en-US" altLang="zh-TW" dirty="0" smtClean="0"/>
              <a:t> = 1+2+4 = 7</a:t>
            </a:r>
            <a:endParaRPr lang="en-US" altLang="zh-TW" dirty="0"/>
          </a:p>
          <a:p>
            <a:r>
              <a:rPr lang="en-US" altLang="zh-TW" dirty="0" smtClean="0"/>
              <a:t>1001=1*2</a:t>
            </a:r>
            <a:r>
              <a:rPr lang="en-US" altLang="zh-TW" baseline="50000" dirty="0" smtClean="0"/>
              <a:t>0</a:t>
            </a:r>
            <a:r>
              <a:rPr lang="en-US" altLang="zh-TW" dirty="0" smtClean="0"/>
              <a:t>+0*2</a:t>
            </a:r>
            <a:r>
              <a:rPr lang="en-US" altLang="zh-TW" baseline="50000" dirty="0" smtClean="0"/>
              <a:t>1</a:t>
            </a:r>
            <a:r>
              <a:rPr lang="en-US" altLang="zh-TW" dirty="0" smtClean="0"/>
              <a:t>+0*2</a:t>
            </a:r>
            <a:r>
              <a:rPr lang="en-US" altLang="zh-TW" baseline="50000" dirty="0" smtClean="0"/>
              <a:t>2</a:t>
            </a:r>
            <a:r>
              <a:rPr lang="en-US" altLang="zh-TW" dirty="0" smtClean="0"/>
              <a:t>+1*2</a:t>
            </a:r>
            <a:r>
              <a:rPr lang="en-US" altLang="zh-TW" baseline="50000" dirty="0" smtClean="0"/>
              <a:t>3 </a:t>
            </a:r>
            <a:r>
              <a:rPr lang="en-US" altLang="zh-TW" dirty="0" smtClean="0"/>
              <a:t>= 1+0+0+8 = 9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31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十進位轉二進位（參考）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用</a:t>
            </a:r>
            <a:r>
              <a:rPr lang="en-US" altLang="zh-TW" dirty="0"/>
              <a:t>2</a:t>
            </a:r>
            <a:r>
              <a:rPr lang="zh-TW" altLang="en-US" dirty="0"/>
              <a:t>輾轉相除至結果為</a:t>
            </a:r>
            <a:r>
              <a:rPr lang="en-US" altLang="zh-TW" dirty="0"/>
              <a:t>1 </a:t>
            </a:r>
            <a:r>
              <a:rPr lang="zh-TW" altLang="en-US" dirty="0" smtClean="0"/>
              <a:t>，將</a:t>
            </a:r>
            <a:r>
              <a:rPr lang="zh-TW" altLang="en-US" dirty="0"/>
              <a:t>餘數和最後的</a:t>
            </a:r>
            <a:r>
              <a:rPr lang="en-US" altLang="zh-TW" dirty="0"/>
              <a:t>1</a:t>
            </a:r>
            <a:r>
              <a:rPr lang="zh-TW" altLang="en-US" dirty="0"/>
              <a:t>從下向上倒序</a:t>
            </a:r>
            <a:r>
              <a:rPr lang="zh-TW" altLang="en-US" dirty="0" smtClean="0"/>
              <a:t>寫，就是結果（資料來源：</a:t>
            </a:r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labview360.com/forum/forum_posts.asp?tc=8IM0I0ASORCC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例如：</a:t>
            </a:r>
            <a:r>
              <a:rPr lang="en-US" altLang="zh-TW" dirty="0" smtClean="0"/>
              <a:t>33</a:t>
            </a:r>
            <a:r>
              <a:rPr lang="zh-TW" altLang="en-US" dirty="0"/>
              <a:t> </a:t>
            </a:r>
            <a:endParaRPr lang="zh-TW" altLang="en-US" dirty="0" smtClean="0"/>
          </a:p>
          <a:p>
            <a:pPr marL="365760" lvl="1" indent="0">
              <a:buNone/>
            </a:pPr>
            <a:r>
              <a:rPr lang="en-US" altLang="zh-TW" dirty="0" smtClean="0"/>
              <a:t>33/2 = 16  </a:t>
            </a:r>
            <a:r>
              <a:rPr lang="zh-TW" altLang="en-US" dirty="0" smtClean="0"/>
              <a:t>餘 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</a:p>
          <a:p>
            <a:pPr marL="365760" lvl="1" indent="0">
              <a:buNone/>
            </a:pPr>
            <a:r>
              <a:rPr lang="en-US" altLang="zh-TW" dirty="0" smtClean="0"/>
              <a:t>16/2 =   8  </a:t>
            </a:r>
            <a:r>
              <a:rPr lang="zh-TW" altLang="en-US" dirty="0" smtClean="0"/>
              <a:t>餘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</a:p>
          <a:p>
            <a:pPr marL="365760" lvl="1" indent="0">
              <a:buNone/>
            </a:pPr>
            <a:r>
              <a:rPr lang="en-US" altLang="zh-TW" dirty="0" smtClean="0"/>
              <a:t>  8/2 =   4  </a:t>
            </a:r>
            <a:r>
              <a:rPr lang="zh-TW" altLang="en-US" dirty="0" smtClean="0"/>
              <a:t>餘 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</a:p>
          <a:p>
            <a:pPr marL="36576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4/2 =   2  </a:t>
            </a:r>
            <a:r>
              <a:rPr lang="zh-TW" altLang="en-US" dirty="0" smtClean="0"/>
              <a:t>餘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</a:p>
          <a:p>
            <a:pPr marL="36576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2/2 =   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/>
              <a:t>  </a:t>
            </a:r>
            <a:r>
              <a:rPr lang="zh-TW" altLang="en-US" dirty="0" smtClean="0"/>
              <a:t>餘 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</a:p>
          <a:p>
            <a:r>
              <a:rPr lang="zh-TW" altLang="en-US" dirty="0" smtClean="0"/>
              <a:t>故</a:t>
            </a:r>
            <a:r>
              <a:rPr lang="en-US" altLang="zh-TW" dirty="0" smtClean="0"/>
              <a:t>33</a:t>
            </a:r>
            <a:r>
              <a:rPr lang="zh-TW" altLang="en-US" dirty="0" smtClean="0"/>
              <a:t>的二進位數值是</a:t>
            </a:r>
            <a:r>
              <a:rPr lang="en-US" altLang="zh-TW" dirty="0" smtClean="0">
                <a:solidFill>
                  <a:srgbClr val="FF0000"/>
                </a:solidFill>
              </a:rPr>
              <a:t>100001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6353">
            <a:off x="2932908" y="4055210"/>
            <a:ext cx="1726984" cy="130793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878627" y="4062847"/>
            <a:ext cx="1826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由下面的數字向上倒著寫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17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各</a:t>
            </a:r>
            <a:r>
              <a:rPr lang="zh-TW" altLang="en-US" dirty="0"/>
              <a:t>數字</a:t>
            </a:r>
            <a:r>
              <a:rPr lang="zh-TW" altLang="en-US" dirty="0" smtClean="0"/>
              <a:t>對照表（參考）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207620"/>
              </p:ext>
            </p:extLst>
          </p:nvPr>
        </p:nvGraphicFramePr>
        <p:xfrm>
          <a:off x="457200" y="1889213"/>
          <a:ext cx="7886699" cy="17675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99163"/>
                <a:gridCol w="823442"/>
                <a:gridCol w="823442"/>
                <a:gridCol w="823442"/>
                <a:gridCol w="823442"/>
                <a:gridCol w="823442"/>
                <a:gridCol w="823442"/>
                <a:gridCol w="823442"/>
                <a:gridCol w="823442"/>
              </a:tblGrid>
              <a:tr h="4473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latin typeface="+mn-ea"/>
                          <a:ea typeface="+mn-ea"/>
                        </a:rPr>
                        <a:t>十進位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2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4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6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8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00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latin typeface="+mn-ea"/>
                          <a:ea typeface="+mn-ea"/>
                        </a:rPr>
                        <a:t>二進位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１０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１１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１００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１０１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１１０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１１１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１０００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00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latin typeface="+mn-ea"/>
                          <a:ea typeface="+mn-ea"/>
                        </a:rPr>
                        <a:t>八進位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2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4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6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10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400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latin typeface="+mn-ea"/>
                          <a:ea typeface="+mn-ea"/>
                        </a:rPr>
                        <a:t>十六進位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2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4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6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8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21309"/>
              </p:ext>
            </p:extLst>
          </p:nvPr>
        </p:nvGraphicFramePr>
        <p:xfrm>
          <a:off x="457197" y="4012460"/>
          <a:ext cx="7886702" cy="16671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94151"/>
                <a:gridCol w="941793"/>
                <a:gridCol w="941793"/>
                <a:gridCol w="941793"/>
                <a:gridCol w="941793"/>
                <a:gridCol w="941793"/>
                <a:gridCol w="941793"/>
                <a:gridCol w="941793"/>
              </a:tblGrid>
              <a:tr h="41678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latin typeface="+mn-ea"/>
                          <a:ea typeface="+mn-ea"/>
                        </a:rPr>
                        <a:t>十進位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9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10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11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12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13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14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15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678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latin typeface="+mn-ea"/>
                          <a:ea typeface="+mn-ea"/>
                        </a:rPr>
                        <a:t>二進位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１００１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１０１０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１０１１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１１００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１１０１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１１１０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 smtClean="0">
                          <a:latin typeface="+mn-ea"/>
                          <a:ea typeface="+mn-ea"/>
                        </a:rPr>
                        <a:t>１１１１</a:t>
                      </a:r>
                      <a:endParaRPr lang="zh-TW" altLang="en-US" sz="1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678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latin typeface="+mn-ea"/>
                          <a:ea typeface="+mn-ea"/>
                        </a:rPr>
                        <a:t>八進位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11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12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13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14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15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16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17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1678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latin typeface="+mn-ea"/>
                          <a:ea typeface="+mn-ea"/>
                        </a:rPr>
                        <a:t>十六進位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9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A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B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C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D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E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dirty="0" smtClean="0">
                          <a:latin typeface="+mn-ea"/>
                          <a:ea typeface="+mn-ea"/>
                        </a:rPr>
                        <a:t>F</a:t>
                      </a:r>
                      <a:endParaRPr lang="zh-TW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42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常用數字系統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zh-TW" altLang="en-US" dirty="0" smtClean="0"/>
              <a:t>十進位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5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十進位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指</a:t>
            </a:r>
            <a:r>
              <a:rPr lang="zh-TW" altLang="en-US" dirty="0" smtClean="0"/>
              <a:t>用</a:t>
            </a:r>
            <a:r>
              <a:rPr lang="en-US" altLang="zh-TW" dirty="0" smtClean="0"/>
              <a:t>10</a:t>
            </a:r>
            <a:r>
              <a:rPr lang="zh-TW" altLang="en-US" dirty="0" smtClean="0"/>
              <a:t>個號碼（</a:t>
            </a:r>
            <a:r>
              <a:rPr lang="en-US" altLang="zh-TW" dirty="0" smtClean="0"/>
              <a:t>0, 1, 2, 3, 4, 5, 6, 7, 8, 9</a:t>
            </a:r>
            <a:r>
              <a:rPr lang="zh-TW" altLang="en-US" dirty="0" smtClean="0"/>
              <a:t>），</a:t>
            </a:r>
            <a:r>
              <a:rPr lang="zh-TW" altLang="en-US" dirty="0"/>
              <a:t>代表一切</a:t>
            </a:r>
            <a:r>
              <a:rPr lang="zh-TW" altLang="en-US" dirty="0" smtClean="0"/>
              <a:t>數值。</a:t>
            </a:r>
            <a:endParaRPr lang="en-US" altLang="zh-TW" dirty="0" smtClean="0"/>
          </a:p>
          <a:p>
            <a:r>
              <a:rPr lang="zh-TW" altLang="en-US" dirty="0" smtClean="0"/>
              <a:t>不論</a:t>
            </a:r>
            <a:r>
              <a:rPr lang="zh-TW" altLang="en-US" dirty="0"/>
              <a:t>多大，以進</a:t>
            </a:r>
            <a:r>
              <a:rPr lang="en-US" altLang="zh-TW" dirty="0"/>
              <a:t>1</a:t>
            </a:r>
            <a:r>
              <a:rPr lang="zh-TW" altLang="en-US" dirty="0"/>
              <a:t>位表示</a:t>
            </a:r>
            <a:r>
              <a:rPr lang="en-US" altLang="zh-TW" dirty="0"/>
              <a:t>10</a:t>
            </a:r>
            <a:r>
              <a:rPr lang="zh-TW" altLang="en-US" dirty="0"/>
              <a:t>倍，進二位代表</a:t>
            </a:r>
            <a:r>
              <a:rPr lang="en-US" altLang="zh-TW" dirty="0"/>
              <a:t>100</a:t>
            </a:r>
            <a:r>
              <a:rPr lang="zh-TW" altLang="en-US" dirty="0"/>
              <a:t>倍，依此類推的十進制數字系統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baseline="50000" dirty="0"/>
          </a:p>
          <a:p>
            <a:endParaRPr lang="en-US" altLang="zh-TW" dirty="0"/>
          </a:p>
          <a:p>
            <a:endParaRPr lang="en-US" altLang="zh-TW" baseline="50000" dirty="0"/>
          </a:p>
          <a:p>
            <a:endParaRPr lang="en-US" altLang="zh-TW" baseline="50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6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冪</a:t>
            </a:r>
            <a:r>
              <a:rPr lang="zh-TW" altLang="en-US" b="1" dirty="0" smtClean="0"/>
              <a:t>（次方）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指乘方運算的</a:t>
            </a:r>
            <a:r>
              <a:rPr lang="zh-TW" altLang="en-US" dirty="0" smtClean="0"/>
              <a:t>結果。</a:t>
            </a:r>
            <a:endParaRPr lang="en-US" altLang="zh-TW" dirty="0" smtClean="0"/>
          </a:p>
          <a:p>
            <a:r>
              <a:rPr lang="en-US" altLang="zh-TW" dirty="0" smtClean="0"/>
              <a:t>10*10*10*10</a:t>
            </a:r>
            <a:r>
              <a:rPr lang="zh-TW" altLang="en-US" dirty="0" smtClean="0"/>
              <a:t>（連乘</a:t>
            </a:r>
            <a:r>
              <a:rPr lang="en-US" altLang="zh-TW" dirty="0" smtClean="0"/>
              <a:t>4</a:t>
            </a:r>
            <a:r>
              <a:rPr lang="zh-TW" altLang="en-US" dirty="0" smtClean="0"/>
              <a:t>次）稱之為</a:t>
            </a:r>
            <a:r>
              <a:rPr lang="en-US" altLang="zh-TW" dirty="0"/>
              <a:t>10</a:t>
            </a:r>
            <a:r>
              <a:rPr lang="zh-TW" altLang="en-US" dirty="0"/>
              <a:t>的</a:t>
            </a:r>
            <a:r>
              <a:rPr lang="en-US" altLang="zh-TW" dirty="0"/>
              <a:t>4</a:t>
            </a:r>
            <a:r>
              <a:rPr lang="zh-TW" altLang="en-US" dirty="0"/>
              <a:t>次</a:t>
            </a:r>
            <a:r>
              <a:rPr lang="zh-TW" altLang="en-US" dirty="0" smtClean="0"/>
              <a:t>方，可以用</a:t>
            </a:r>
            <a:r>
              <a:rPr lang="en-US" altLang="zh-TW" dirty="0" smtClean="0"/>
              <a:t>10</a:t>
            </a:r>
            <a:r>
              <a:rPr lang="en-US" altLang="zh-TW" baseline="50000" dirty="0" smtClean="0"/>
              <a:t>4</a:t>
            </a:r>
            <a:r>
              <a:rPr lang="zh-TW" altLang="en-US" dirty="0" smtClean="0"/>
              <a:t>表達。</a:t>
            </a:r>
            <a:endParaRPr lang="en-US" altLang="zh-TW" dirty="0" smtClean="0"/>
          </a:p>
          <a:p>
            <a:r>
              <a:rPr lang="en-US" altLang="zh-TW" dirty="0" smtClean="0"/>
              <a:t>2*2*2</a:t>
            </a:r>
            <a:r>
              <a:rPr lang="zh-TW" altLang="en-US" dirty="0"/>
              <a:t> （連</a:t>
            </a:r>
            <a:r>
              <a:rPr lang="zh-TW" altLang="en-US" dirty="0" smtClean="0"/>
              <a:t>乘</a:t>
            </a:r>
            <a:r>
              <a:rPr lang="en-US" altLang="zh-TW" dirty="0" smtClean="0"/>
              <a:t>3</a:t>
            </a:r>
            <a:r>
              <a:rPr lang="zh-TW" altLang="en-US" dirty="0" smtClean="0"/>
              <a:t>次）</a:t>
            </a:r>
            <a:r>
              <a:rPr lang="en-US" altLang="zh-TW" dirty="0" smtClean="0"/>
              <a:t>2</a:t>
            </a:r>
            <a:r>
              <a:rPr lang="zh-TW" altLang="en-US" dirty="0" smtClean="0"/>
              <a:t>的</a:t>
            </a:r>
            <a:r>
              <a:rPr lang="en-US" altLang="zh-TW" dirty="0" smtClean="0"/>
              <a:t>3</a:t>
            </a:r>
            <a:r>
              <a:rPr lang="zh-TW" altLang="en-US" dirty="0" smtClean="0"/>
              <a:t>次方可以用</a:t>
            </a:r>
            <a:r>
              <a:rPr lang="en-US" altLang="zh-TW" dirty="0" smtClean="0"/>
              <a:t>2</a:t>
            </a:r>
            <a:r>
              <a:rPr lang="en-US" altLang="zh-TW" baseline="50000" dirty="0" smtClean="0"/>
              <a:t>3</a:t>
            </a:r>
            <a:r>
              <a:rPr lang="zh-TW" altLang="en-US" dirty="0" smtClean="0"/>
              <a:t>表達。</a:t>
            </a:r>
            <a:endParaRPr lang="en-US" altLang="zh-TW" dirty="0" smtClean="0"/>
          </a:p>
          <a:p>
            <a:r>
              <a:rPr lang="en-US" altLang="zh-TW" dirty="0" smtClean="0"/>
              <a:t>n</a:t>
            </a:r>
            <a:r>
              <a:rPr lang="en-US" altLang="zh-TW" baseline="50000" dirty="0" smtClean="0"/>
              <a:t>0</a:t>
            </a:r>
            <a:r>
              <a:rPr lang="en-US" altLang="zh-TW" dirty="0" smtClean="0"/>
              <a:t>=1</a:t>
            </a:r>
            <a:r>
              <a:rPr lang="zh-TW" altLang="en-US" dirty="0" smtClean="0"/>
              <a:t>（任何數的</a:t>
            </a:r>
            <a:r>
              <a:rPr lang="en-US" altLang="zh-TW" dirty="0" smtClean="0"/>
              <a:t>0</a:t>
            </a:r>
            <a:r>
              <a:rPr lang="zh-TW" altLang="en-US" dirty="0" smtClean="0"/>
              <a:t>次方，等於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十進位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可以用</a:t>
            </a:r>
            <a:r>
              <a:rPr lang="en-US" altLang="zh-TW" dirty="0" smtClean="0"/>
              <a:t>10</a:t>
            </a:r>
            <a:r>
              <a:rPr lang="zh-TW" altLang="en-US" dirty="0" smtClean="0"/>
              <a:t>的次方來表達</a:t>
            </a:r>
            <a:endParaRPr lang="en-US" altLang="zh-TW" dirty="0" smtClean="0"/>
          </a:p>
          <a:p>
            <a:r>
              <a:rPr lang="zh-TW" altLang="en-US" dirty="0" smtClean="0"/>
              <a:t>例如：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</a:t>
            </a:r>
            <a:r>
              <a:rPr lang="zh-TW" altLang="en-US" dirty="0" smtClean="0"/>
              <a:t>可以看成是</a:t>
            </a:r>
            <a:r>
              <a:rPr lang="en-US" altLang="zh-TW" dirty="0" smtClean="0"/>
              <a:t>2*10</a:t>
            </a:r>
            <a:r>
              <a:rPr lang="en-US" altLang="zh-TW" baseline="50000" dirty="0" smtClean="0"/>
              <a:t>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32</a:t>
            </a:r>
            <a:r>
              <a:rPr lang="zh-TW" altLang="en-US" dirty="0" smtClean="0"/>
              <a:t>可以看成是</a:t>
            </a:r>
            <a:r>
              <a:rPr lang="en-US" altLang="zh-TW" dirty="0" smtClean="0"/>
              <a:t>2*10</a:t>
            </a:r>
            <a:r>
              <a:rPr lang="en-US" altLang="zh-TW" baseline="50000" dirty="0" smtClean="0"/>
              <a:t>0</a:t>
            </a:r>
            <a:r>
              <a:rPr lang="en-US" altLang="zh-TW" sz="2400" dirty="0"/>
              <a:t>+</a:t>
            </a:r>
            <a:r>
              <a:rPr lang="en-US" altLang="zh-TW" dirty="0" smtClean="0"/>
              <a:t>3*10</a:t>
            </a:r>
            <a:r>
              <a:rPr lang="en-US" altLang="zh-TW" baseline="50000" dirty="0" smtClean="0"/>
              <a:t>1</a:t>
            </a:r>
            <a:endParaRPr lang="en-US" altLang="zh-TW" baseline="50000" dirty="0"/>
          </a:p>
          <a:p>
            <a:pPr lvl="1"/>
            <a:r>
              <a:rPr lang="en-US" altLang="zh-TW" dirty="0" smtClean="0"/>
              <a:t>456</a:t>
            </a:r>
            <a:r>
              <a:rPr lang="zh-TW" altLang="en-US" dirty="0"/>
              <a:t>可以看成</a:t>
            </a:r>
            <a:r>
              <a:rPr lang="zh-TW" altLang="en-US" dirty="0" smtClean="0"/>
              <a:t>是</a:t>
            </a:r>
            <a:r>
              <a:rPr lang="en-US" altLang="zh-TW" dirty="0" smtClean="0"/>
              <a:t>6*10</a:t>
            </a:r>
            <a:r>
              <a:rPr lang="en-US" altLang="zh-TW" baseline="50000" dirty="0" smtClean="0"/>
              <a:t>0</a:t>
            </a:r>
            <a:r>
              <a:rPr lang="en-US" altLang="zh-TW" dirty="0" smtClean="0"/>
              <a:t>+5*10</a:t>
            </a:r>
            <a:r>
              <a:rPr lang="en-US" altLang="zh-TW" baseline="50000" dirty="0" smtClean="0"/>
              <a:t>1</a:t>
            </a:r>
            <a:r>
              <a:rPr lang="en-US" altLang="zh-TW" dirty="0" smtClean="0"/>
              <a:t>+4*10</a:t>
            </a:r>
            <a:r>
              <a:rPr lang="en-US" altLang="zh-TW" baseline="50000" dirty="0" smtClean="0"/>
              <a:t>2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55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十進位練習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76</a:t>
            </a:r>
            <a:r>
              <a:rPr lang="zh-TW" altLang="en-US" dirty="0" smtClean="0"/>
              <a:t>如何表達？</a:t>
            </a:r>
            <a:endParaRPr lang="en-US" altLang="zh-TW" dirty="0" smtClean="0"/>
          </a:p>
          <a:p>
            <a:r>
              <a:rPr lang="en-US" altLang="zh-TW" dirty="0" smtClean="0"/>
              <a:t>1001</a:t>
            </a:r>
            <a:r>
              <a:rPr lang="zh-TW" altLang="en-US" dirty="0" smtClean="0"/>
              <a:t>如何表達？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03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解答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76</a:t>
            </a:r>
            <a:r>
              <a:rPr lang="zh-TW" altLang="en-US" dirty="0"/>
              <a:t> </a:t>
            </a:r>
            <a:r>
              <a:rPr lang="en-US" altLang="zh-TW" dirty="0" smtClean="0"/>
              <a:t>= 6*10</a:t>
            </a:r>
            <a:r>
              <a:rPr lang="en-US" altLang="zh-TW" baseline="50000" dirty="0" smtClean="0"/>
              <a:t>0</a:t>
            </a:r>
            <a:r>
              <a:rPr lang="en-US" altLang="zh-TW" dirty="0" smtClean="0"/>
              <a:t>+7*10</a:t>
            </a:r>
            <a:r>
              <a:rPr lang="en-US" altLang="zh-TW" baseline="50000" dirty="0"/>
              <a:t>1</a:t>
            </a:r>
          </a:p>
          <a:p>
            <a:r>
              <a:rPr lang="en-US" altLang="zh-TW" dirty="0" smtClean="0"/>
              <a:t>1001=1*10</a:t>
            </a:r>
            <a:r>
              <a:rPr lang="en-US" altLang="zh-TW" baseline="50000" dirty="0"/>
              <a:t>0</a:t>
            </a:r>
            <a:r>
              <a:rPr lang="en-US" altLang="zh-TW" dirty="0" smtClean="0"/>
              <a:t>+0*10</a:t>
            </a:r>
            <a:r>
              <a:rPr lang="en-US" altLang="zh-TW" baseline="50000" dirty="0"/>
              <a:t>1</a:t>
            </a:r>
            <a:r>
              <a:rPr lang="en-US" altLang="zh-TW" dirty="0" smtClean="0"/>
              <a:t>+0*10</a:t>
            </a:r>
            <a:r>
              <a:rPr lang="en-US" altLang="zh-TW" baseline="50000" dirty="0"/>
              <a:t>2</a:t>
            </a:r>
            <a:r>
              <a:rPr lang="en-US" altLang="zh-TW" dirty="0" smtClean="0"/>
              <a:t>+1*10</a:t>
            </a:r>
            <a:r>
              <a:rPr lang="en-US" altLang="zh-TW" baseline="50000" dirty="0"/>
              <a:t>3</a:t>
            </a:r>
            <a:endParaRPr lang="zh-TW" altLang="en-US" baseline="500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2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二進位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二進位是計算技術中廣泛採用的一種</a:t>
            </a:r>
            <a:r>
              <a:rPr lang="zh-TW" altLang="en-US" dirty="0" smtClean="0"/>
              <a:t>數字系統。</a:t>
            </a:r>
            <a:endParaRPr lang="en-US" altLang="zh-TW" dirty="0" smtClean="0"/>
          </a:p>
          <a:p>
            <a:r>
              <a:rPr lang="zh-TW" altLang="en-US" dirty="0" smtClean="0"/>
              <a:t>二進位</a:t>
            </a:r>
            <a:r>
              <a:rPr lang="zh-TW" altLang="en-US" dirty="0"/>
              <a:t>的數據是用</a:t>
            </a:r>
            <a:r>
              <a:rPr lang="en-US" altLang="zh-TW" dirty="0"/>
              <a:t>0</a:t>
            </a:r>
            <a:r>
              <a:rPr lang="zh-TW" altLang="en-US" dirty="0"/>
              <a:t>和</a:t>
            </a:r>
            <a:r>
              <a:rPr lang="en-US" altLang="zh-TW" dirty="0"/>
              <a:t>1</a:t>
            </a:r>
            <a:r>
              <a:rPr lang="zh-TW" altLang="en-US" dirty="0"/>
              <a:t>兩個數碼來表示的數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它的</a:t>
            </a:r>
            <a:r>
              <a:rPr lang="zh-TW" altLang="en-US" dirty="0"/>
              <a:t>基數為</a:t>
            </a:r>
            <a:r>
              <a:rPr lang="en-US" altLang="zh-TW" dirty="0"/>
              <a:t>2</a:t>
            </a:r>
            <a:r>
              <a:rPr lang="zh-TW" altLang="en-US" dirty="0"/>
              <a:t>，進位規則是「逢二進一」，借位規則是「借一當二」，由</a:t>
            </a:r>
            <a:r>
              <a:rPr lang="en-US" altLang="zh-TW" dirty="0"/>
              <a:t>17</a:t>
            </a:r>
            <a:r>
              <a:rPr lang="zh-TW" altLang="en-US" dirty="0"/>
              <a:t>世紀德國數理哲學大師萊布尼茲發現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4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二進位轉換十進位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可以</a:t>
            </a:r>
            <a:r>
              <a:rPr lang="zh-TW" altLang="en-US" dirty="0" smtClean="0"/>
              <a:t>用</a:t>
            </a:r>
            <a:r>
              <a:rPr lang="en-US" altLang="zh-TW" dirty="0" smtClean="0"/>
              <a:t>2</a:t>
            </a:r>
            <a:r>
              <a:rPr lang="zh-TW" altLang="en-US" dirty="0" smtClean="0"/>
              <a:t>的</a:t>
            </a:r>
            <a:r>
              <a:rPr lang="zh-TW" altLang="en-US" dirty="0"/>
              <a:t>次方來表達</a:t>
            </a:r>
            <a:endParaRPr lang="en-US" altLang="zh-TW" dirty="0"/>
          </a:p>
          <a:p>
            <a:r>
              <a:rPr lang="zh-TW" altLang="en-US" dirty="0"/>
              <a:t>例如：</a:t>
            </a:r>
            <a:endParaRPr lang="en-US" altLang="zh-TW" dirty="0"/>
          </a:p>
          <a:p>
            <a:pPr lvl="1"/>
            <a:r>
              <a:rPr lang="en-US" altLang="zh-TW" dirty="0" smtClean="0"/>
              <a:t>0</a:t>
            </a:r>
            <a:r>
              <a:rPr lang="zh-TW" altLang="en-US" dirty="0" smtClean="0"/>
              <a:t>可以</a:t>
            </a:r>
            <a:r>
              <a:rPr lang="zh-TW" altLang="en-US" dirty="0"/>
              <a:t>看成</a:t>
            </a:r>
            <a:r>
              <a:rPr lang="zh-TW" altLang="en-US" dirty="0" smtClean="0"/>
              <a:t>是</a:t>
            </a:r>
            <a:r>
              <a:rPr lang="en-US" altLang="zh-TW" dirty="0" smtClean="0"/>
              <a:t>0*2</a:t>
            </a:r>
            <a:r>
              <a:rPr lang="en-US" altLang="zh-TW" baseline="50000" dirty="0" smtClean="0"/>
              <a:t>0 </a:t>
            </a:r>
            <a:r>
              <a:rPr lang="en-US" altLang="zh-TW" dirty="0"/>
              <a:t>= </a:t>
            </a:r>
            <a:r>
              <a:rPr lang="en-US" altLang="zh-TW" dirty="0" smtClean="0"/>
              <a:t>0</a:t>
            </a:r>
          </a:p>
          <a:p>
            <a:pPr lvl="1"/>
            <a:r>
              <a:rPr lang="en-US" altLang="zh-TW" dirty="0" smtClean="0"/>
              <a:t>1</a:t>
            </a:r>
            <a:r>
              <a:rPr lang="zh-TW" altLang="en-US" dirty="0" smtClean="0"/>
              <a:t>可以看成是</a:t>
            </a:r>
            <a:r>
              <a:rPr lang="en-US" altLang="zh-TW" dirty="0" smtClean="0"/>
              <a:t>1*2</a:t>
            </a:r>
            <a:r>
              <a:rPr lang="en-US" altLang="zh-TW" baseline="50000" dirty="0" smtClean="0"/>
              <a:t>0 </a:t>
            </a:r>
            <a:r>
              <a:rPr lang="en-US" altLang="zh-TW" dirty="0" smtClean="0"/>
              <a:t>= 1</a:t>
            </a:r>
            <a:endParaRPr lang="en-US" altLang="zh-TW" dirty="0"/>
          </a:p>
          <a:p>
            <a:pPr lvl="1"/>
            <a:r>
              <a:rPr lang="en-US" altLang="zh-TW" dirty="0" smtClean="0"/>
              <a:t>10</a:t>
            </a:r>
            <a:r>
              <a:rPr lang="zh-TW" altLang="en-US" dirty="0" smtClean="0"/>
              <a:t>可以</a:t>
            </a:r>
            <a:r>
              <a:rPr lang="zh-TW" altLang="en-US" dirty="0"/>
              <a:t>看成</a:t>
            </a:r>
            <a:r>
              <a:rPr lang="zh-TW" altLang="en-US" dirty="0" smtClean="0"/>
              <a:t>是</a:t>
            </a:r>
            <a:r>
              <a:rPr lang="en-US" altLang="zh-TW" dirty="0" smtClean="0"/>
              <a:t>0*2</a:t>
            </a:r>
            <a:r>
              <a:rPr lang="en-US" altLang="zh-TW" baseline="50000" dirty="0"/>
              <a:t>0</a:t>
            </a:r>
            <a:r>
              <a:rPr lang="en-US" altLang="zh-TW" dirty="0" smtClean="0"/>
              <a:t>+1*2</a:t>
            </a:r>
            <a:r>
              <a:rPr lang="en-US" altLang="zh-TW" baseline="50000" dirty="0"/>
              <a:t>1 </a:t>
            </a:r>
            <a:r>
              <a:rPr lang="en-US" altLang="zh-TW" dirty="0" smtClean="0"/>
              <a:t>= 2</a:t>
            </a:r>
          </a:p>
          <a:p>
            <a:pPr lvl="1"/>
            <a:r>
              <a:rPr lang="en-US" altLang="zh-TW" dirty="0" smtClean="0"/>
              <a:t>101</a:t>
            </a:r>
            <a:r>
              <a:rPr lang="zh-TW" altLang="en-US" dirty="0" smtClean="0"/>
              <a:t>可以</a:t>
            </a:r>
            <a:r>
              <a:rPr lang="zh-TW" altLang="en-US" dirty="0"/>
              <a:t>看成</a:t>
            </a:r>
            <a:r>
              <a:rPr lang="zh-TW" altLang="en-US" dirty="0" smtClean="0"/>
              <a:t>是</a:t>
            </a:r>
            <a:r>
              <a:rPr lang="en-US" altLang="zh-TW" dirty="0" smtClean="0"/>
              <a:t>1*2</a:t>
            </a:r>
            <a:r>
              <a:rPr lang="en-US" altLang="zh-TW" baseline="50000" dirty="0" smtClean="0"/>
              <a:t>0</a:t>
            </a:r>
            <a:r>
              <a:rPr lang="en-US" altLang="zh-TW" dirty="0" smtClean="0"/>
              <a:t>+0*2</a:t>
            </a:r>
            <a:r>
              <a:rPr lang="en-US" altLang="zh-TW" baseline="50000" dirty="0" smtClean="0"/>
              <a:t>1</a:t>
            </a:r>
            <a:r>
              <a:rPr lang="en-US" altLang="zh-TW" dirty="0" smtClean="0"/>
              <a:t>+1*2</a:t>
            </a:r>
            <a:r>
              <a:rPr lang="en-US" altLang="zh-TW" baseline="50000" dirty="0"/>
              <a:t>2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5</a:t>
            </a:r>
            <a:endParaRPr lang="en-US" altLang="zh-TW" dirty="0"/>
          </a:p>
          <a:p>
            <a:pPr marL="365760" lvl="1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873ED-467F-4A6C-95E2-2BED4EF77DB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71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153</TotalTime>
  <Words>414</Words>
  <Application>Microsoft Office PowerPoint</Application>
  <PresentationFormat>如螢幕大小 (4:3)</PresentationFormat>
  <Paragraphs>136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新細明體</vt:lpstr>
      <vt:lpstr>Calibri</vt:lpstr>
      <vt:lpstr>Century Schoolbook</vt:lpstr>
      <vt:lpstr>Wingdings</vt:lpstr>
      <vt:lpstr>Wingdings 2</vt:lpstr>
      <vt:lpstr>佈景主題6</vt:lpstr>
      <vt:lpstr>數字系統</vt:lpstr>
      <vt:lpstr>常用數字系統</vt:lpstr>
      <vt:lpstr>十進位</vt:lpstr>
      <vt:lpstr> 冪（次方）</vt:lpstr>
      <vt:lpstr>十進位</vt:lpstr>
      <vt:lpstr>十進位練習</vt:lpstr>
      <vt:lpstr>解答</vt:lpstr>
      <vt:lpstr>二進位</vt:lpstr>
      <vt:lpstr>二進位轉換十進位</vt:lpstr>
      <vt:lpstr>二進位轉換十進位練習</vt:lpstr>
      <vt:lpstr>解答</vt:lpstr>
      <vt:lpstr>十進位轉二進位（參考）</vt:lpstr>
      <vt:lpstr>各數字對照表（參考）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數字系統的轉換</dc:title>
  <dc:creator>湘</dc:creator>
  <cp:lastModifiedBy>Justina</cp:lastModifiedBy>
  <cp:revision>22</cp:revision>
  <dcterms:created xsi:type="dcterms:W3CDTF">2015-07-29T05:41:25Z</dcterms:created>
  <dcterms:modified xsi:type="dcterms:W3CDTF">2015-08-25T02:24:18Z</dcterms:modified>
</cp:coreProperties>
</file>