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70" r:id="rId3"/>
    <p:sldId id="271" r:id="rId4"/>
    <p:sldId id="272" r:id="rId5"/>
    <p:sldId id="273" r:id="rId6"/>
    <p:sldId id="276" r:id="rId7"/>
    <p:sldId id="274" r:id="rId8"/>
    <p:sldId id="275"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32" autoAdjust="0"/>
    <p:restoredTop sz="94660"/>
  </p:normalViewPr>
  <p:slideViewPr>
    <p:cSldViewPr snapToGrid="0">
      <p:cViewPr varScale="1">
        <p:scale>
          <a:sx n="79" d="100"/>
          <a:sy n="79" d="100"/>
        </p:scale>
        <p:origin x="82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369BC9-6082-490E-A323-7E7C80DA58D0}" type="datetimeFigureOut">
              <a:rPr lang="zh-TW" altLang="en-US" smtClean="0"/>
              <a:t>2015/8/25</a:t>
            </a:fld>
            <a:endParaRPr lang="zh-TW" altLang="en-US"/>
          </a:p>
        </p:txBody>
      </p:sp>
      <p:sp>
        <p:nvSpPr>
          <p:cNvPr id="4" name="投影片圖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C4D4B1-4B1A-4B1E-A7FF-55FAB026264B}" type="slidenum">
              <a:rPr lang="zh-TW" altLang="en-US" smtClean="0"/>
              <a:t>‹#›</a:t>
            </a:fld>
            <a:endParaRPr lang="zh-TW" altLang="en-US"/>
          </a:p>
        </p:txBody>
      </p:sp>
    </p:spTree>
    <p:extLst>
      <p:ext uri="{BB962C8B-B14F-4D97-AF65-F5344CB8AC3E}">
        <p14:creationId xmlns:p14="http://schemas.microsoft.com/office/powerpoint/2010/main" val="3646190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5984" y="92867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5984" y="2857496"/>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dirty="0"/>
          </a:p>
        </p:txBody>
      </p:sp>
      <p:sp>
        <p:nvSpPr>
          <p:cNvPr id="28" name="日期版面配置區 27"/>
          <p:cNvSpPr>
            <a:spLocks noGrp="1"/>
          </p:cNvSpPr>
          <p:nvPr>
            <p:ph type="dt" sz="half" idx="10"/>
          </p:nvPr>
        </p:nvSpPr>
        <p:spPr bwMode="auto">
          <a:xfrm rot="5400000">
            <a:off x="7764621" y="1174097"/>
            <a:ext cx="2286000" cy="381000"/>
          </a:xfrm>
        </p:spPr>
        <p:txBody>
          <a:bodyPr/>
          <a:lstStyle/>
          <a:p>
            <a:fld id="{EB14472F-2A7E-4DE2-A150-70788465CEBC}" type="datetime1">
              <a:rPr lang="zh-TW" altLang="en-US" smtClean="0"/>
              <a:t>2015/8/25</a:t>
            </a:fld>
            <a:endParaRPr lang="zh-TW" altLang="en-US"/>
          </a:p>
        </p:txBody>
      </p:sp>
      <p:sp>
        <p:nvSpPr>
          <p:cNvPr id="17" name="頁尾版面配置區 16"/>
          <p:cNvSpPr>
            <a:spLocks noGrp="1"/>
          </p:cNvSpPr>
          <p:nvPr>
            <p:ph type="ftr" sz="quarter" idx="11"/>
          </p:nvPr>
        </p:nvSpPr>
        <p:spPr bwMode="auto">
          <a:xfrm rot="5400000">
            <a:off x="7090694" y="4195094"/>
            <a:ext cx="3630749" cy="384048"/>
          </a:xfrm>
        </p:spPr>
        <p:txBody>
          <a:bodyPr/>
          <a:lstStyle/>
          <a:p>
            <a:endParaRPr lang="zh-TW" alt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橢圓 20"/>
          <p:cNvSpPr/>
          <p:nvPr/>
        </p:nvSpPr>
        <p:spPr bwMode="auto">
          <a:xfrm>
            <a:off x="214282" y="142852"/>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57290" y="121442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00100" y="1714488"/>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500166" y="200024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857356" y="57148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32" name="圖片 31" descr="Blue-Robot.png"/>
          <p:cNvPicPr>
            <a:picLocks noChangeAspect="1"/>
          </p:cNvPicPr>
          <p:nvPr/>
        </p:nvPicPr>
        <p:blipFill>
          <a:blip r:embed="rId2"/>
          <a:stretch>
            <a:fillRect/>
          </a:stretch>
        </p:blipFill>
        <p:spPr>
          <a:xfrm>
            <a:off x="5857884" y="4214818"/>
            <a:ext cx="2828193" cy="2544360"/>
          </a:xfrm>
          <a:prstGeom prst="rect">
            <a:avLst/>
          </a:prstGeom>
        </p:spPr>
      </p:pic>
      <p:pic>
        <p:nvPicPr>
          <p:cNvPr id="33" name="圖片 32" descr="Children-holding-hands.png"/>
          <p:cNvPicPr>
            <a:picLocks noChangeAspect="1"/>
          </p:cNvPicPr>
          <p:nvPr/>
        </p:nvPicPr>
        <p:blipFill>
          <a:blip r:embed="rId3"/>
          <a:stretch>
            <a:fillRect/>
          </a:stretch>
        </p:blipFill>
        <p:spPr>
          <a:xfrm>
            <a:off x="0" y="6047970"/>
            <a:ext cx="2071670" cy="810030"/>
          </a:xfrm>
          <a:prstGeom prst="rect">
            <a:avLst/>
          </a:prstGeom>
        </p:spPr>
      </p:pic>
      <p:pic>
        <p:nvPicPr>
          <p:cNvPr id="34" name="圖片 33" descr="Children-holding-hands.png"/>
          <p:cNvPicPr>
            <a:picLocks noChangeAspect="1"/>
          </p:cNvPicPr>
          <p:nvPr/>
        </p:nvPicPr>
        <p:blipFill>
          <a:blip r:embed="rId3"/>
          <a:stretch>
            <a:fillRect/>
          </a:stretch>
        </p:blipFill>
        <p:spPr>
          <a:xfrm>
            <a:off x="2000232" y="6047970"/>
            <a:ext cx="2071670" cy="810030"/>
          </a:xfrm>
          <a:prstGeom prst="rect">
            <a:avLst/>
          </a:prstGeom>
        </p:spPr>
      </p:pic>
      <p:pic>
        <p:nvPicPr>
          <p:cNvPr id="35" name="圖片 34" descr="Children-holding-hands.png"/>
          <p:cNvPicPr>
            <a:picLocks noChangeAspect="1"/>
          </p:cNvPicPr>
          <p:nvPr/>
        </p:nvPicPr>
        <p:blipFill>
          <a:blip r:embed="rId3"/>
          <a:stretch>
            <a:fillRect/>
          </a:stretch>
        </p:blipFill>
        <p:spPr>
          <a:xfrm>
            <a:off x="4000496" y="6047970"/>
            <a:ext cx="2071670" cy="810030"/>
          </a:xfrm>
          <a:prstGeom prst="rect">
            <a:avLst/>
          </a:prstGeom>
        </p:spPr>
      </p:pic>
      <p:pic>
        <p:nvPicPr>
          <p:cNvPr id="36" name="圖片 35" descr="Children-holding-hands.png"/>
          <p:cNvPicPr>
            <a:picLocks noChangeAspect="1"/>
          </p:cNvPicPr>
          <p:nvPr/>
        </p:nvPicPr>
        <p:blipFill>
          <a:blip r:embed="rId3"/>
          <a:stretch>
            <a:fillRect/>
          </a:stretch>
        </p:blipFill>
        <p:spPr>
          <a:xfrm>
            <a:off x="2928926" y="0"/>
            <a:ext cx="2071670" cy="810030"/>
          </a:xfrm>
          <a:prstGeom prst="rect">
            <a:avLst/>
          </a:prstGeom>
        </p:spPr>
      </p:pic>
      <p:pic>
        <p:nvPicPr>
          <p:cNvPr id="37" name="圖片 36" descr="Children-holding-hands.png"/>
          <p:cNvPicPr>
            <a:picLocks noChangeAspect="1"/>
          </p:cNvPicPr>
          <p:nvPr/>
        </p:nvPicPr>
        <p:blipFill>
          <a:blip r:embed="rId3"/>
          <a:stretch>
            <a:fillRect/>
          </a:stretch>
        </p:blipFill>
        <p:spPr>
          <a:xfrm>
            <a:off x="4929190" y="0"/>
            <a:ext cx="2071670" cy="810030"/>
          </a:xfrm>
          <a:prstGeom prst="rect">
            <a:avLst/>
          </a:prstGeom>
        </p:spPr>
      </p:pic>
      <p:pic>
        <p:nvPicPr>
          <p:cNvPr id="38" name="圖片 37" descr="Children-holding-hands.png"/>
          <p:cNvPicPr>
            <a:picLocks noChangeAspect="1"/>
          </p:cNvPicPr>
          <p:nvPr/>
        </p:nvPicPr>
        <p:blipFill>
          <a:blip r:embed="rId3"/>
          <a:stretch>
            <a:fillRect/>
          </a:stretch>
        </p:blipFill>
        <p:spPr>
          <a:xfrm>
            <a:off x="6929454" y="0"/>
            <a:ext cx="2071670" cy="810030"/>
          </a:xfrm>
          <a:prstGeom prst="rect">
            <a:avLst/>
          </a:prstGeom>
        </p:spPr>
      </p:pic>
      <p:sp>
        <p:nvSpPr>
          <p:cNvPr id="29" name="文字方塊 28"/>
          <p:cNvSpPr txBox="1"/>
          <p:nvPr/>
        </p:nvSpPr>
        <p:spPr>
          <a:xfrm>
            <a:off x="-30776" y="0"/>
            <a:ext cx="492443" cy="6000768"/>
          </a:xfrm>
          <a:prstGeom prst="rect">
            <a:avLst/>
          </a:prstGeom>
          <a:noFill/>
        </p:spPr>
        <p:txBody>
          <a:bodyPr vert="eaVert"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dirty="0" smtClean="0"/>
              <a:t>（宜蘭縣版學生資訊課程教材）</a:t>
            </a:r>
            <a:r>
              <a:rPr lang="en-US" altLang="zh-TW" sz="2000" dirty="0" smtClean="0"/>
              <a:t>Chrome OS </a:t>
            </a:r>
            <a:r>
              <a:rPr lang="zh-TW" altLang="en-US" sz="2000" dirty="0" smtClean="0"/>
              <a:t>版本</a:t>
            </a:r>
          </a:p>
        </p:txBody>
      </p:sp>
    </p:spTree>
    <p:extLst>
      <p:ext uri="{BB962C8B-B14F-4D97-AF65-F5344CB8AC3E}">
        <p14:creationId xmlns:p14="http://schemas.microsoft.com/office/powerpoint/2010/main" val="206837846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1BA7584-BC69-45B4-81EB-3D5A07ECA2F8}" type="datetime1">
              <a:rPr lang="zh-TW" altLang="en-US" smtClean="0"/>
              <a:t>2015/8/25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7924AD3-C186-4EA4-919E-0D473C4A6F16}" type="slidenum">
              <a:rPr lang="zh-TW" altLang="en-US" smtClean="0"/>
              <a:t>‹#›</a:t>
            </a:fld>
            <a:endParaRPr lang="zh-TW" altLang="en-US"/>
          </a:p>
        </p:txBody>
      </p:sp>
    </p:spTree>
    <p:extLst>
      <p:ext uri="{BB962C8B-B14F-4D97-AF65-F5344CB8AC3E}">
        <p14:creationId xmlns:p14="http://schemas.microsoft.com/office/powerpoint/2010/main" val="234151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C8DB5B23-D707-4F12-9345-26B6B42E7177}" type="datetime1">
              <a:rPr lang="zh-TW" altLang="en-US" smtClean="0"/>
              <a:t>2015/8/25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7924AD3-C186-4EA4-919E-0D473C4A6F16}" type="slidenum">
              <a:rPr lang="zh-TW" altLang="en-US" smtClean="0"/>
              <a:t>‹#›</a:t>
            </a:fld>
            <a:endParaRPr lang="zh-TW" altLang="en-US"/>
          </a:p>
        </p:txBody>
      </p:sp>
    </p:spTree>
    <p:extLst>
      <p:ext uri="{BB962C8B-B14F-4D97-AF65-F5344CB8AC3E}">
        <p14:creationId xmlns:p14="http://schemas.microsoft.com/office/powerpoint/2010/main" val="3520541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pic>
        <p:nvPicPr>
          <p:cNvPr id="11" name="圖片 10" descr="winbug.png"/>
          <p:cNvPicPr>
            <a:picLocks noChangeAspect="1"/>
          </p:cNvPicPr>
          <p:nvPr/>
        </p:nvPicPr>
        <p:blipFill>
          <a:blip r:embed="rId2"/>
          <a:stretch>
            <a:fillRect/>
          </a:stretch>
        </p:blipFill>
        <p:spPr>
          <a:xfrm rot="8104713">
            <a:off x="105832" y="70208"/>
            <a:ext cx="978412" cy="906662"/>
          </a:xfrm>
          <a:prstGeom prst="rect">
            <a:avLst/>
          </a:prstGeom>
        </p:spPr>
      </p:pic>
      <p:sp>
        <p:nvSpPr>
          <p:cNvPr id="4" name="日期版面配置區 3"/>
          <p:cNvSpPr>
            <a:spLocks noGrp="1"/>
          </p:cNvSpPr>
          <p:nvPr>
            <p:ph type="dt" sz="half" idx="10"/>
          </p:nvPr>
        </p:nvSpPr>
        <p:spPr/>
        <p:txBody>
          <a:bodyPr/>
          <a:lstStyle/>
          <a:p>
            <a:fld id="{46E9C182-8C45-4D2F-BB61-F93D865A70FD}" type="datetime1">
              <a:rPr lang="zh-TW" altLang="en-US" smtClean="0"/>
              <a:t>2015/8/25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7924AD3-C186-4EA4-919E-0D473C4A6F16}" type="slidenum">
              <a:rPr lang="zh-TW" altLang="en-US" smtClean="0"/>
              <a:t>‹#›</a:t>
            </a:fld>
            <a:endParaRPr lang="zh-TW" altLang="en-US"/>
          </a:p>
        </p:txBody>
      </p:sp>
      <p:sp>
        <p:nvSpPr>
          <p:cNvPr id="9" name="文字方塊 8"/>
          <p:cNvSpPr txBox="1"/>
          <p:nvPr/>
        </p:nvSpPr>
        <p:spPr>
          <a:xfrm>
            <a:off x="6400" y="6473952"/>
            <a:ext cx="4624984" cy="338554"/>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dirty="0" smtClean="0"/>
              <a:t>（宜蘭縣版學生資訊課程教材）</a:t>
            </a:r>
            <a:r>
              <a:rPr lang="en-US" altLang="zh-TW" sz="1600" dirty="0" smtClean="0"/>
              <a:t>Chrome OS </a:t>
            </a:r>
            <a:r>
              <a:rPr lang="zh-TW" altLang="en-US" sz="1600" dirty="0" smtClean="0"/>
              <a:t>版本</a:t>
            </a:r>
          </a:p>
        </p:txBody>
      </p:sp>
    </p:spTree>
    <p:extLst>
      <p:ext uri="{BB962C8B-B14F-4D97-AF65-F5344CB8AC3E}">
        <p14:creationId xmlns:p14="http://schemas.microsoft.com/office/powerpoint/2010/main" val="164048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DB476609-7547-4D39-BB1F-A92E9F2CDB3F}" type="datetime1">
              <a:rPr lang="zh-TW" altLang="en-US" smtClean="0"/>
              <a:t>2015/8/25</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97924AD3-C186-4EA4-919E-0D473C4A6F16}" type="slidenum">
              <a:rPr lang="zh-TW" altLang="en-US" smtClean="0"/>
              <a:t>‹#›</a:t>
            </a:fld>
            <a:endParaRPr lang="zh-TW" altLang="en-US"/>
          </a:p>
        </p:txBody>
      </p:sp>
    </p:spTree>
    <p:extLst>
      <p:ext uri="{BB962C8B-B14F-4D97-AF65-F5344CB8AC3E}">
        <p14:creationId xmlns:p14="http://schemas.microsoft.com/office/powerpoint/2010/main" val="341915820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69640A47-C718-4B57-96AB-0455F9E914CA}" type="datetime1">
              <a:rPr lang="zh-TW" altLang="en-US" smtClean="0"/>
              <a:t>2015/8/25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7924AD3-C186-4EA4-919E-0D473C4A6F16}" type="slidenum">
              <a:rPr lang="zh-TW" altLang="en-US" smtClean="0"/>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extLst>
      <p:ext uri="{BB962C8B-B14F-4D97-AF65-F5344CB8AC3E}">
        <p14:creationId xmlns:p14="http://schemas.microsoft.com/office/powerpoint/2010/main" val="2188912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7665DE3E-43FD-49D3-8AC8-8735BAB57D0F}" type="datetime1">
              <a:rPr lang="zh-TW" altLang="en-US" smtClean="0"/>
              <a:t>2015/8/25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7924AD3-C186-4EA4-919E-0D473C4A6F16}" type="slidenum">
              <a:rPr lang="zh-TW" altLang="en-US" smtClean="0"/>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extLst>
      <p:ext uri="{BB962C8B-B14F-4D97-AF65-F5344CB8AC3E}">
        <p14:creationId xmlns:p14="http://schemas.microsoft.com/office/powerpoint/2010/main" val="323770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887491D4-5DE9-4E51-B8FF-0D8E889DBC76}" type="datetime1">
              <a:rPr lang="zh-TW" altLang="en-US" smtClean="0"/>
              <a:t>2015/8/25</a:t>
            </a:fld>
            <a:endParaRPr lang="zh-TW" altLang="en-US"/>
          </a:p>
        </p:txBody>
      </p:sp>
      <p:sp>
        <p:nvSpPr>
          <p:cNvPr id="7" name="投影片編號版面配置區 6"/>
          <p:cNvSpPr>
            <a:spLocks noGrp="1"/>
          </p:cNvSpPr>
          <p:nvPr>
            <p:ph type="sldNum" sz="quarter" idx="11"/>
          </p:nvPr>
        </p:nvSpPr>
        <p:spPr/>
        <p:txBody>
          <a:bodyPr rtlCol="0"/>
          <a:lstStyle/>
          <a:p>
            <a:fld id="{97924AD3-C186-4EA4-919E-0D473C4A6F16}" type="slidenum">
              <a:rPr lang="zh-TW" altLang="en-US" smtClean="0"/>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extLst>
      <p:ext uri="{BB962C8B-B14F-4D97-AF65-F5344CB8AC3E}">
        <p14:creationId xmlns:p14="http://schemas.microsoft.com/office/powerpoint/2010/main" val="69780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F736AC3-556B-4CEE-B269-C6DD7D98D545}" type="datetime1">
              <a:rPr lang="zh-TW" altLang="en-US" smtClean="0"/>
              <a:t>2015/8/25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7924AD3-C186-4EA4-919E-0D473C4A6F16}" type="slidenum">
              <a:rPr lang="zh-TW" altLang="en-US" smtClean="0"/>
              <a:t>‹#›</a:t>
            </a:fld>
            <a:endParaRPr lang="zh-TW" altLang="en-US"/>
          </a:p>
        </p:txBody>
      </p:sp>
    </p:spTree>
    <p:extLst>
      <p:ext uri="{BB962C8B-B14F-4D97-AF65-F5344CB8AC3E}">
        <p14:creationId xmlns:p14="http://schemas.microsoft.com/office/powerpoint/2010/main" val="319484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5434E3C5-5B33-4B65-9365-213BE043E056}" type="datetime1">
              <a:rPr lang="zh-TW" altLang="en-US" smtClean="0"/>
              <a:t>2015/8/25</a:t>
            </a:fld>
            <a:endParaRPr lang="zh-TW" altLang="en-US"/>
          </a:p>
        </p:txBody>
      </p:sp>
      <p:sp>
        <p:nvSpPr>
          <p:cNvPr id="22" name="投影片編號版面配置區 21"/>
          <p:cNvSpPr>
            <a:spLocks noGrp="1"/>
          </p:cNvSpPr>
          <p:nvPr>
            <p:ph type="sldNum" sz="quarter" idx="15"/>
          </p:nvPr>
        </p:nvSpPr>
        <p:spPr/>
        <p:txBody>
          <a:bodyPr rtlCol="0"/>
          <a:lstStyle/>
          <a:p>
            <a:fld id="{97924AD3-C186-4EA4-919E-0D473C4A6F16}" type="slidenum">
              <a:rPr lang="zh-TW" altLang="en-US" smtClean="0"/>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extLst>
      <p:ext uri="{BB962C8B-B14F-4D97-AF65-F5344CB8AC3E}">
        <p14:creationId xmlns:p14="http://schemas.microsoft.com/office/powerpoint/2010/main" val="316732874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5B09F8C8-CE8B-49D3-955B-9C996D819935}" type="datetime1">
              <a:rPr lang="zh-TW" altLang="en-US" smtClean="0"/>
              <a:t>2015/8/25</a:t>
            </a:fld>
            <a:endParaRPr lang="zh-TW" altLang="en-US"/>
          </a:p>
        </p:txBody>
      </p:sp>
      <p:sp>
        <p:nvSpPr>
          <p:cNvPr id="18" name="投影片編號版面配置區 17"/>
          <p:cNvSpPr>
            <a:spLocks noGrp="1"/>
          </p:cNvSpPr>
          <p:nvPr>
            <p:ph type="sldNum" sz="quarter" idx="11"/>
          </p:nvPr>
        </p:nvSpPr>
        <p:spPr/>
        <p:txBody>
          <a:bodyPr rtlCol="0"/>
          <a:lstStyle/>
          <a:p>
            <a:fld id="{97924AD3-C186-4EA4-919E-0D473C4A6F16}" type="slidenum">
              <a:rPr lang="zh-TW" altLang="en-US" smtClean="0"/>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extLst>
      <p:ext uri="{BB962C8B-B14F-4D97-AF65-F5344CB8AC3E}">
        <p14:creationId xmlns:p14="http://schemas.microsoft.com/office/powerpoint/2010/main" val="1050447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E39A86E-D8CF-45CC-9652-460E26B1FF99}" type="datetime1">
              <a:rPr lang="zh-TW" altLang="en-US" smtClean="0"/>
              <a:t>2015/8/25</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7924AD3-C186-4EA4-919E-0D473C4A6F16}" type="slidenum">
              <a:rPr lang="zh-TW" altLang="en-US" smtClean="0"/>
              <a:t>‹#›</a:t>
            </a:fld>
            <a:endParaRPr lang="zh-TW" altLang="en-US"/>
          </a:p>
        </p:txBody>
      </p:sp>
    </p:spTree>
    <p:extLst>
      <p:ext uri="{BB962C8B-B14F-4D97-AF65-F5344CB8AC3E}">
        <p14:creationId xmlns:p14="http://schemas.microsoft.com/office/powerpoint/2010/main" val="35940727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zh.wikipedia.org/zh-tw/%E7%BB%B4%E5%9F%BA%E7%99%BE%E7%A7%91#.E6.AD.B7.E5.8F.B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sz="4000" dirty="0" smtClean="0"/>
              <a:t>維</a:t>
            </a:r>
            <a:r>
              <a:rPr lang="zh-TW" altLang="en-US" sz="4000" dirty="0"/>
              <a:t>基</a:t>
            </a:r>
            <a:r>
              <a:rPr lang="zh-TW" altLang="en-US" sz="4000" dirty="0" smtClean="0"/>
              <a:t>百</a:t>
            </a:r>
            <a:r>
              <a:rPr lang="zh-TW" altLang="en-US" sz="4000" dirty="0" smtClean="0"/>
              <a:t>科的源起</a:t>
            </a:r>
            <a:endParaRPr lang="zh-TW" altLang="en-US" sz="4000" dirty="0"/>
          </a:p>
        </p:txBody>
      </p:sp>
      <p:sp>
        <p:nvSpPr>
          <p:cNvPr id="3" name="副標題 2"/>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2227232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維基百科的發起</a:t>
            </a:r>
            <a:endParaRPr lang="zh-TW" altLang="en-US" dirty="0"/>
          </a:p>
        </p:txBody>
      </p:sp>
      <p:sp>
        <p:nvSpPr>
          <p:cNvPr id="3" name="內容版面配置區 2"/>
          <p:cNvSpPr>
            <a:spLocks noGrp="1"/>
          </p:cNvSpPr>
          <p:nvPr>
            <p:ph sz="quarter" idx="1"/>
          </p:nvPr>
        </p:nvSpPr>
        <p:spPr/>
        <p:txBody>
          <a:bodyPr/>
          <a:lstStyle/>
          <a:p>
            <a:r>
              <a:rPr lang="zh-TW" altLang="zh-TW" dirty="0"/>
              <a:t>維基百科最早是在</a:t>
            </a:r>
            <a:r>
              <a:rPr lang="zh-TW" altLang="zh-TW" u="sng" dirty="0"/>
              <a:t>吉</a:t>
            </a:r>
            <a:r>
              <a:rPr lang="zh-TW" altLang="zh-TW" u="sng" dirty="0" smtClean="0"/>
              <a:t>米</a:t>
            </a:r>
            <a:r>
              <a:rPr lang="en-US" altLang="zh-TW" u="sng" dirty="0" smtClean="0"/>
              <a:t>‧</a:t>
            </a:r>
            <a:r>
              <a:rPr lang="zh-TW" altLang="zh-TW" u="sng" dirty="0" smtClean="0"/>
              <a:t>威爾斯</a:t>
            </a:r>
            <a:r>
              <a:rPr lang="zh-TW" altLang="zh-TW" dirty="0"/>
              <a:t>與</a:t>
            </a:r>
            <a:r>
              <a:rPr lang="zh-TW" altLang="zh-TW" u="sng" dirty="0"/>
              <a:t>賴</a:t>
            </a:r>
            <a:r>
              <a:rPr lang="zh-TW" altLang="zh-TW" u="sng" dirty="0" smtClean="0"/>
              <a:t>利</a:t>
            </a:r>
            <a:r>
              <a:rPr lang="zh-TW" altLang="en-US" u="sng" dirty="0" smtClean="0"/>
              <a:t>．</a:t>
            </a:r>
            <a:r>
              <a:rPr lang="zh-TW" altLang="zh-TW" u="sng" dirty="0" smtClean="0"/>
              <a:t>桑</a:t>
            </a:r>
            <a:r>
              <a:rPr lang="zh-TW" altLang="zh-TW" u="sng" dirty="0"/>
              <a:t>格</a:t>
            </a:r>
            <a:r>
              <a:rPr lang="zh-TW" altLang="zh-TW" dirty="0"/>
              <a:t>兩人的合作下，在</a:t>
            </a:r>
            <a:r>
              <a:rPr lang="en-US" altLang="zh-TW" dirty="0"/>
              <a:t>2001</a:t>
            </a:r>
            <a:r>
              <a:rPr lang="zh-TW" altLang="zh-TW" dirty="0"/>
              <a:t>年</a:t>
            </a:r>
            <a:r>
              <a:rPr lang="en-US" altLang="zh-TW" dirty="0"/>
              <a:t>1</a:t>
            </a:r>
            <a:r>
              <a:rPr lang="zh-TW" altLang="zh-TW" dirty="0"/>
              <a:t>月</a:t>
            </a:r>
            <a:r>
              <a:rPr lang="en-US" altLang="zh-TW" dirty="0"/>
              <a:t>13</a:t>
            </a:r>
            <a:r>
              <a:rPr lang="zh-TW" altLang="zh-TW" dirty="0"/>
              <a:t>日於網際網路上推出網站服務，並在</a:t>
            </a:r>
            <a:r>
              <a:rPr lang="en-US" altLang="zh-TW" dirty="0"/>
              <a:t>1</a:t>
            </a:r>
            <a:r>
              <a:rPr lang="zh-TW" altLang="zh-TW" dirty="0"/>
              <a:t>月</a:t>
            </a:r>
            <a:r>
              <a:rPr lang="en-US" altLang="zh-TW" dirty="0"/>
              <a:t>15</a:t>
            </a:r>
            <a:r>
              <a:rPr lang="zh-TW" altLang="zh-TW" dirty="0"/>
              <a:t>日正式展開網路百科全書的</a:t>
            </a:r>
            <a:r>
              <a:rPr lang="zh-TW" altLang="zh-TW" dirty="0" smtClean="0"/>
              <a:t>計畫</a:t>
            </a:r>
            <a:r>
              <a:rPr lang="zh-TW" altLang="en-US" dirty="0" smtClean="0"/>
              <a:t>。</a:t>
            </a:r>
            <a:endParaRPr lang="zh-TW" altLang="en-US" dirty="0"/>
          </a:p>
        </p:txBody>
      </p:sp>
      <p:sp>
        <p:nvSpPr>
          <p:cNvPr id="4" name="投影片編號版面配置區 3"/>
          <p:cNvSpPr>
            <a:spLocks noGrp="1"/>
          </p:cNvSpPr>
          <p:nvPr>
            <p:ph type="sldNum" sz="quarter" idx="12"/>
          </p:nvPr>
        </p:nvSpPr>
        <p:spPr/>
        <p:txBody>
          <a:bodyPr/>
          <a:lstStyle/>
          <a:p>
            <a:fld id="{97924AD3-C186-4EA4-919E-0D473C4A6F16}" type="slidenum">
              <a:rPr lang="zh-TW" altLang="en-US" smtClean="0"/>
              <a:t>2</a:t>
            </a:fld>
            <a:endParaRPr lang="zh-TW" altLang="en-US"/>
          </a:p>
        </p:txBody>
      </p:sp>
    </p:spTree>
    <p:extLst>
      <p:ext uri="{BB962C8B-B14F-4D97-AF65-F5344CB8AC3E}">
        <p14:creationId xmlns:p14="http://schemas.microsoft.com/office/powerpoint/2010/main" val="2082740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維基百科名稱的由來</a:t>
            </a:r>
            <a:endParaRPr lang="zh-TW" altLang="en-US" dirty="0"/>
          </a:p>
        </p:txBody>
      </p:sp>
      <p:sp>
        <p:nvSpPr>
          <p:cNvPr id="3" name="內容版面配置區 2"/>
          <p:cNvSpPr>
            <a:spLocks noGrp="1"/>
          </p:cNvSpPr>
          <p:nvPr>
            <p:ph sz="quarter" idx="1"/>
          </p:nvPr>
        </p:nvSpPr>
        <p:spPr/>
        <p:txBody>
          <a:bodyPr/>
          <a:lstStyle/>
          <a:p>
            <a:r>
              <a:rPr lang="zh-TW" altLang="zh-TW" dirty="0"/>
              <a:t>桑</a:t>
            </a:r>
            <a:r>
              <a:rPr lang="zh-TW" altLang="zh-TW" dirty="0" smtClean="0"/>
              <a:t>格結合</a:t>
            </a:r>
            <a:r>
              <a:rPr lang="zh-TW" altLang="zh-TW" dirty="0"/>
              <a:t>了維基百科網站合作核心的「</a:t>
            </a:r>
            <a:r>
              <a:rPr lang="en-US" altLang="zh-TW" dirty="0"/>
              <a:t>Wiki</a:t>
            </a:r>
            <a:r>
              <a:rPr lang="zh-TW" altLang="zh-TW" dirty="0"/>
              <a:t>」以及具有百科全書之意的「</a:t>
            </a:r>
            <a:r>
              <a:rPr lang="en-US" altLang="zh-TW" dirty="0"/>
              <a:t>encyclopedia</a:t>
            </a:r>
            <a:r>
              <a:rPr lang="zh-TW" altLang="zh-TW" dirty="0"/>
              <a:t>」，而創造出新的混成詞「</a:t>
            </a:r>
            <a:r>
              <a:rPr lang="en-US" altLang="zh-TW" dirty="0"/>
              <a:t>Wikipedia</a:t>
            </a:r>
            <a:r>
              <a:rPr lang="zh-TW" altLang="zh-TW" dirty="0" smtClean="0"/>
              <a:t>」</a:t>
            </a:r>
            <a:r>
              <a:rPr lang="zh-TW" altLang="en-US" dirty="0" smtClean="0"/>
              <a:t>，也就是「維基」加上「百科」，因此稱為「維基百科」。</a:t>
            </a:r>
            <a:endParaRPr lang="zh-TW" altLang="en-US" dirty="0"/>
          </a:p>
        </p:txBody>
      </p:sp>
      <p:sp>
        <p:nvSpPr>
          <p:cNvPr id="4" name="投影片編號版面配置區 3"/>
          <p:cNvSpPr>
            <a:spLocks noGrp="1"/>
          </p:cNvSpPr>
          <p:nvPr>
            <p:ph type="sldNum" sz="quarter" idx="12"/>
          </p:nvPr>
        </p:nvSpPr>
        <p:spPr/>
        <p:txBody>
          <a:bodyPr/>
          <a:lstStyle/>
          <a:p>
            <a:fld id="{97924AD3-C186-4EA4-919E-0D473C4A6F16}" type="slidenum">
              <a:rPr lang="zh-TW" altLang="en-US" smtClean="0"/>
              <a:t>3</a:t>
            </a:fld>
            <a:endParaRPr lang="zh-TW" altLang="en-US"/>
          </a:p>
        </p:txBody>
      </p:sp>
    </p:spTree>
    <p:extLst>
      <p:ext uri="{BB962C8B-B14F-4D97-AF65-F5344CB8AC3E}">
        <p14:creationId xmlns:p14="http://schemas.microsoft.com/office/powerpoint/2010/main" val="2033879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維基百科的目的</a:t>
            </a:r>
            <a:endParaRPr lang="zh-TW" altLang="en-US" dirty="0"/>
          </a:p>
        </p:txBody>
      </p:sp>
      <p:sp>
        <p:nvSpPr>
          <p:cNvPr id="3" name="內容版面配置區 2"/>
          <p:cNvSpPr>
            <a:spLocks noGrp="1"/>
          </p:cNvSpPr>
          <p:nvPr>
            <p:ph sz="quarter" idx="1"/>
          </p:nvPr>
        </p:nvSpPr>
        <p:spPr/>
        <p:txBody>
          <a:bodyPr/>
          <a:lstStyle/>
          <a:p>
            <a:r>
              <a:rPr lang="zh-TW" altLang="zh-TW" dirty="0"/>
              <a:t>創立之初，維基百科的目標是向全人類提供自由的百科全書，並希望各地民眾能夠使用自己選擇的語言來參與編輯條目</a:t>
            </a:r>
            <a:r>
              <a:rPr lang="zh-TW" altLang="zh-TW" dirty="0" smtClean="0"/>
              <a:t>。</a:t>
            </a:r>
            <a:endParaRPr lang="en-US" altLang="zh-TW" dirty="0" smtClean="0"/>
          </a:p>
          <a:p>
            <a:r>
              <a:rPr lang="zh-TW" altLang="en-US" dirty="0" smtClean="0"/>
              <a:t>相較於</a:t>
            </a:r>
            <a:r>
              <a:rPr lang="zh-TW" altLang="zh-TW" dirty="0" smtClean="0"/>
              <a:t>其他</a:t>
            </a:r>
            <a:r>
              <a:rPr lang="zh-TW" altLang="zh-TW" dirty="0"/>
              <a:t>書面印刷的百科全書多是由專家主導編輯，之後再由印刷廠商印刷之後加以銷售；維基百科在性質上一如其號稱般屬於可自由存取和編輯的全球知識體，這也意味著除了傳統百科全書所收錄的資訊外，維基百科</a:t>
            </a:r>
            <a:r>
              <a:rPr lang="zh-TW" altLang="zh-TW" dirty="0" smtClean="0"/>
              <a:t>也收錄</a:t>
            </a:r>
            <a:r>
              <a:rPr lang="zh-TW" altLang="zh-TW" dirty="0"/>
              <a:t>非學術</a:t>
            </a:r>
            <a:r>
              <a:rPr lang="zh-TW" altLang="zh-TW" dirty="0" smtClean="0"/>
              <a:t>內容</a:t>
            </a:r>
            <a:r>
              <a:rPr lang="zh-TW" altLang="en-US" dirty="0" smtClean="0"/>
              <a:t>、</a:t>
            </a:r>
            <a:r>
              <a:rPr lang="zh-TW" altLang="zh-TW" dirty="0" smtClean="0"/>
              <a:t>但具有</a:t>
            </a:r>
            <a:r>
              <a:rPr lang="zh-TW" altLang="zh-TW" dirty="0"/>
              <a:t>一定媒體關注度的動態事件。</a:t>
            </a:r>
            <a:endParaRPr lang="zh-TW" altLang="en-US" dirty="0"/>
          </a:p>
        </p:txBody>
      </p:sp>
      <p:sp>
        <p:nvSpPr>
          <p:cNvPr id="4" name="投影片編號版面配置區 3"/>
          <p:cNvSpPr>
            <a:spLocks noGrp="1"/>
          </p:cNvSpPr>
          <p:nvPr>
            <p:ph type="sldNum" sz="quarter" idx="12"/>
          </p:nvPr>
        </p:nvSpPr>
        <p:spPr/>
        <p:txBody>
          <a:bodyPr/>
          <a:lstStyle/>
          <a:p>
            <a:fld id="{97924AD3-C186-4EA4-919E-0D473C4A6F16}" type="slidenum">
              <a:rPr lang="zh-TW" altLang="en-US" smtClean="0"/>
              <a:t>4</a:t>
            </a:fld>
            <a:endParaRPr lang="zh-TW" altLang="en-US"/>
          </a:p>
        </p:txBody>
      </p:sp>
    </p:spTree>
    <p:extLst>
      <p:ext uri="{BB962C8B-B14F-4D97-AF65-F5344CB8AC3E}">
        <p14:creationId xmlns:p14="http://schemas.microsoft.com/office/powerpoint/2010/main" val="1656783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編輯方式</a:t>
            </a:r>
            <a:endParaRPr lang="zh-TW" altLang="en-US" dirty="0"/>
          </a:p>
        </p:txBody>
      </p:sp>
      <p:sp>
        <p:nvSpPr>
          <p:cNvPr id="3" name="內容版面配置區 2"/>
          <p:cNvSpPr>
            <a:spLocks noGrp="1"/>
          </p:cNvSpPr>
          <p:nvPr>
            <p:ph sz="quarter" idx="1"/>
          </p:nvPr>
        </p:nvSpPr>
        <p:spPr/>
        <p:txBody>
          <a:bodyPr/>
          <a:lstStyle/>
          <a:p>
            <a:r>
              <a:rPr lang="zh-TW" altLang="zh-TW" dirty="0"/>
              <a:t>維基百科是由來自世界各地的志願者合作編輯而</a:t>
            </a:r>
            <a:r>
              <a:rPr lang="zh-TW" altLang="zh-TW" dirty="0" smtClean="0"/>
              <a:t>成</a:t>
            </a:r>
            <a:r>
              <a:rPr lang="zh-TW" altLang="en-US" dirty="0" smtClean="0"/>
              <a:t>。</a:t>
            </a:r>
            <a:endParaRPr lang="en-US" altLang="zh-TW" dirty="0" smtClean="0"/>
          </a:p>
          <a:p>
            <a:r>
              <a:rPr lang="zh-TW" altLang="zh-TW" dirty="0" smtClean="0"/>
              <a:t>整個</a:t>
            </a:r>
            <a:r>
              <a:rPr lang="zh-TW" altLang="zh-TW" dirty="0"/>
              <a:t>計畫總共收錄了超過</a:t>
            </a:r>
            <a:r>
              <a:rPr lang="en-US" altLang="zh-TW" dirty="0"/>
              <a:t>3,000</a:t>
            </a:r>
            <a:r>
              <a:rPr lang="zh-TW" altLang="zh-TW" dirty="0"/>
              <a:t>萬篇條目，而其中英語維基百科以超過</a:t>
            </a:r>
            <a:r>
              <a:rPr lang="en-US" altLang="zh-TW" dirty="0"/>
              <a:t>450</a:t>
            </a:r>
            <a:r>
              <a:rPr lang="zh-TW" altLang="zh-TW" dirty="0"/>
              <a:t>萬篇條目在數量上排名第一</a:t>
            </a:r>
            <a:r>
              <a:rPr lang="zh-TW" altLang="zh-TW" dirty="0" smtClean="0"/>
              <a:t>。</a:t>
            </a:r>
            <a:endParaRPr lang="en-US" altLang="zh-TW" dirty="0" smtClean="0"/>
          </a:p>
          <a:p>
            <a:r>
              <a:rPr lang="zh-TW" altLang="zh-TW" dirty="0" smtClean="0"/>
              <a:t>維</a:t>
            </a:r>
            <a:r>
              <a:rPr lang="zh-TW" altLang="zh-TW" dirty="0"/>
              <a:t>基百科允許任何存取網站的用戶使用網頁瀏覽器自由閱覽和修改絕大部分頁面的</a:t>
            </a:r>
            <a:r>
              <a:rPr lang="zh-TW" altLang="zh-TW" dirty="0" smtClean="0"/>
              <a:t>內容，</a:t>
            </a:r>
            <a:r>
              <a:rPr lang="zh-TW" altLang="zh-TW" dirty="0"/>
              <a:t>根據統計在維基百科上大約有</a:t>
            </a:r>
            <a:r>
              <a:rPr lang="en-US" altLang="zh-TW" dirty="0"/>
              <a:t>35,000,000</a:t>
            </a:r>
            <a:r>
              <a:rPr lang="zh-TW" altLang="zh-TW" dirty="0"/>
              <a:t>名登記註冊</a:t>
            </a:r>
            <a:r>
              <a:rPr lang="zh-TW" altLang="zh-TW" dirty="0" smtClean="0"/>
              <a:t>用戶，</a:t>
            </a:r>
            <a:r>
              <a:rPr lang="zh-TW" altLang="zh-TW" dirty="0"/>
              <a:t>其中有</a:t>
            </a:r>
            <a:r>
              <a:rPr lang="en-US" altLang="zh-TW" dirty="0"/>
              <a:t>100,000</a:t>
            </a:r>
            <a:r>
              <a:rPr lang="zh-TW" altLang="zh-TW" dirty="0"/>
              <a:t>名積極貢獻者長期參與編輯</a:t>
            </a:r>
            <a:r>
              <a:rPr lang="zh-TW" altLang="zh-TW" dirty="0" smtClean="0"/>
              <a:t>工作，</a:t>
            </a:r>
            <a:r>
              <a:rPr lang="zh-TW" altLang="zh-TW" dirty="0"/>
              <a:t>而整個網站的總編輯次數更是超過</a:t>
            </a:r>
            <a:r>
              <a:rPr lang="en-US" altLang="zh-TW" dirty="0"/>
              <a:t>10</a:t>
            </a:r>
            <a:r>
              <a:rPr lang="zh-TW" altLang="zh-TW" dirty="0"/>
              <a:t>億次</a:t>
            </a:r>
            <a:r>
              <a:rPr lang="zh-TW" altLang="zh-TW" dirty="0" smtClean="0"/>
              <a:t>之多</a:t>
            </a:r>
            <a:r>
              <a:rPr lang="zh-TW" altLang="en-US" dirty="0" smtClean="0"/>
              <a:t>。</a:t>
            </a:r>
            <a:endParaRPr lang="zh-TW" altLang="en-US" dirty="0"/>
          </a:p>
        </p:txBody>
      </p:sp>
      <p:sp>
        <p:nvSpPr>
          <p:cNvPr id="4" name="投影片編號版面配置區 3"/>
          <p:cNvSpPr>
            <a:spLocks noGrp="1"/>
          </p:cNvSpPr>
          <p:nvPr>
            <p:ph type="sldNum" sz="quarter" idx="12"/>
          </p:nvPr>
        </p:nvSpPr>
        <p:spPr/>
        <p:txBody>
          <a:bodyPr/>
          <a:lstStyle/>
          <a:p>
            <a:fld id="{97924AD3-C186-4EA4-919E-0D473C4A6F16}" type="slidenum">
              <a:rPr lang="zh-TW" altLang="en-US" smtClean="0"/>
              <a:t>5</a:t>
            </a:fld>
            <a:endParaRPr lang="zh-TW" altLang="en-US"/>
          </a:p>
        </p:txBody>
      </p:sp>
    </p:spTree>
    <p:extLst>
      <p:ext uri="{BB962C8B-B14F-4D97-AF65-F5344CB8AC3E}">
        <p14:creationId xmlns:p14="http://schemas.microsoft.com/office/powerpoint/2010/main" val="3718960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台灣維基社群</a:t>
            </a:r>
            <a:endParaRPr lang="zh-TW" altLang="en-US" dirty="0"/>
          </a:p>
        </p:txBody>
      </p:sp>
      <p:sp>
        <p:nvSpPr>
          <p:cNvPr id="3" name="內容版面配置區 2"/>
          <p:cNvSpPr>
            <a:spLocks noGrp="1"/>
          </p:cNvSpPr>
          <p:nvPr>
            <p:ph sz="quarter" idx="1"/>
          </p:nvPr>
        </p:nvSpPr>
        <p:spPr/>
        <p:txBody>
          <a:bodyPr/>
          <a:lstStyle/>
          <a:p>
            <a:r>
              <a:rPr lang="zh-TW" altLang="en-US" dirty="0"/>
              <a:t>台灣維基人的社群是由</a:t>
            </a:r>
            <a:r>
              <a:rPr lang="en-US" altLang="zh-TW" dirty="0"/>
              <a:t>2004</a:t>
            </a:r>
            <a:r>
              <a:rPr lang="zh-TW" altLang="en-US" dirty="0"/>
              <a:t>年慢慢發展起來，除了在維基百科上的討論外，主要的活動是平均每三個月一次的社群聚會，社群在</a:t>
            </a:r>
            <a:r>
              <a:rPr lang="en-US" altLang="zh-TW" dirty="0"/>
              <a:t>2005</a:t>
            </a:r>
            <a:r>
              <a:rPr lang="zh-TW" altLang="en-US" dirty="0"/>
              <a:t>年到</a:t>
            </a:r>
            <a:r>
              <a:rPr lang="en-US" altLang="zh-TW" dirty="0"/>
              <a:t>2006</a:t>
            </a:r>
            <a:r>
              <a:rPr lang="zh-TW" altLang="en-US" dirty="0"/>
              <a:t>年達到一 個穩定的規模，除了社群成員，也會有新手、研究學者參與社群聚會</a:t>
            </a:r>
            <a:r>
              <a:rPr lang="zh-TW" altLang="en-US" dirty="0" smtClean="0"/>
              <a:t>。</a:t>
            </a:r>
            <a:endParaRPr lang="zh-TW" altLang="en-US" dirty="0"/>
          </a:p>
        </p:txBody>
      </p:sp>
      <p:sp>
        <p:nvSpPr>
          <p:cNvPr id="4" name="投影片編號版面配置區 3"/>
          <p:cNvSpPr>
            <a:spLocks noGrp="1"/>
          </p:cNvSpPr>
          <p:nvPr>
            <p:ph type="sldNum" sz="quarter" idx="12"/>
          </p:nvPr>
        </p:nvSpPr>
        <p:spPr/>
        <p:txBody>
          <a:bodyPr/>
          <a:lstStyle/>
          <a:p>
            <a:fld id="{97924AD3-C186-4EA4-919E-0D473C4A6F16}" type="slidenum">
              <a:rPr lang="zh-TW" altLang="en-US" smtClean="0"/>
              <a:t>6</a:t>
            </a:fld>
            <a:endParaRPr lang="zh-TW" altLang="en-US"/>
          </a:p>
        </p:txBody>
      </p:sp>
    </p:spTree>
    <p:extLst>
      <p:ext uri="{BB962C8B-B14F-4D97-AF65-F5344CB8AC3E}">
        <p14:creationId xmlns:p14="http://schemas.microsoft.com/office/powerpoint/2010/main" val="2886524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授權方式</a:t>
            </a:r>
            <a:endParaRPr lang="zh-TW" altLang="en-US" dirty="0"/>
          </a:p>
        </p:txBody>
      </p:sp>
      <p:sp>
        <p:nvSpPr>
          <p:cNvPr id="3" name="內容版面配置區 2"/>
          <p:cNvSpPr>
            <a:spLocks noGrp="1"/>
          </p:cNvSpPr>
          <p:nvPr>
            <p:ph sz="quarter" idx="1"/>
          </p:nvPr>
        </p:nvSpPr>
        <p:spPr/>
        <p:txBody>
          <a:bodyPr/>
          <a:lstStyle/>
          <a:p>
            <a:r>
              <a:rPr lang="zh-TW" altLang="en-US" dirty="0"/>
              <a:t>維基百科的計畫早在</a:t>
            </a:r>
            <a:r>
              <a:rPr lang="en-US" altLang="zh-TW" dirty="0"/>
              <a:t>2001</a:t>
            </a:r>
            <a:r>
              <a:rPr lang="zh-TW" altLang="en-US" dirty="0"/>
              <a:t>年創建時便決定採用原本是為自由軟體設計的</a:t>
            </a:r>
            <a:r>
              <a:rPr lang="en-US" altLang="zh-TW" dirty="0"/>
              <a:t>GNU</a:t>
            </a:r>
            <a:r>
              <a:rPr lang="zh-TW" altLang="en-US" dirty="0"/>
              <a:t>自由文件授權條款，透過</a:t>
            </a:r>
            <a:r>
              <a:rPr lang="en-US" altLang="zh-TW" dirty="0"/>
              <a:t>Copyleft</a:t>
            </a:r>
            <a:r>
              <a:rPr lang="zh-TW" altLang="en-US" dirty="0"/>
              <a:t>授權的方式允許文章內容他處再次傳播、藉此創作延伸作品、允許使用在商業用途並且仍由維基百科保有</a:t>
            </a:r>
            <a:r>
              <a:rPr lang="zh-TW" altLang="en-US" dirty="0" smtClean="0"/>
              <a:t>版權。</a:t>
            </a:r>
            <a:endParaRPr lang="zh-TW" altLang="en-US" dirty="0"/>
          </a:p>
        </p:txBody>
      </p:sp>
      <p:sp>
        <p:nvSpPr>
          <p:cNvPr id="4" name="投影片編號版面配置區 3"/>
          <p:cNvSpPr>
            <a:spLocks noGrp="1"/>
          </p:cNvSpPr>
          <p:nvPr>
            <p:ph type="sldNum" sz="quarter" idx="12"/>
          </p:nvPr>
        </p:nvSpPr>
        <p:spPr/>
        <p:txBody>
          <a:bodyPr/>
          <a:lstStyle/>
          <a:p>
            <a:fld id="{97924AD3-C186-4EA4-919E-0D473C4A6F16}" type="slidenum">
              <a:rPr lang="zh-TW" altLang="en-US" smtClean="0"/>
              <a:t>7</a:t>
            </a:fld>
            <a:endParaRPr lang="zh-TW" altLang="en-US"/>
          </a:p>
        </p:txBody>
      </p:sp>
    </p:spTree>
    <p:extLst>
      <p:ext uri="{BB962C8B-B14F-4D97-AF65-F5344CB8AC3E}">
        <p14:creationId xmlns:p14="http://schemas.microsoft.com/office/powerpoint/2010/main" val="2606416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資料來源</a:t>
            </a:r>
            <a:endParaRPr lang="zh-TW" altLang="en-US" dirty="0"/>
          </a:p>
        </p:txBody>
      </p:sp>
      <p:sp>
        <p:nvSpPr>
          <p:cNvPr id="3" name="內容版面配置區 2"/>
          <p:cNvSpPr>
            <a:spLocks noGrp="1"/>
          </p:cNvSpPr>
          <p:nvPr>
            <p:ph sz="quarter" idx="1"/>
          </p:nvPr>
        </p:nvSpPr>
        <p:spPr/>
        <p:txBody>
          <a:bodyPr/>
          <a:lstStyle/>
          <a:p>
            <a:r>
              <a:rPr lang="zh-TW" altLang="en-US" dirty="0" smtClean="0"/>
              <a:t>維基百科（</a:t>
            </a:r>
            <a:r>
              <a:rPr lang="en-US" altLang="zh-TW" dirty="0">
                <a:hlinkClick r:id="rId2"/>
              </a:rPr>
              <a:t>https://zh.wikipedia.org/zh-tw/%E7%BB%B4%E5%9F%BA%E7%99%BE%E7%A7%91#.</a:t>
            </a:r>
            <a:r>
              <a:rPr lang="en-US" altLang="zh-TW" dirty="0" smtClean="0">
                <a:hlinkClick r:id="rId2"/>
              </a:rPr>
              <a:t>E6.AD.B7.E5.8F.B2</a:t>
            </a:r>
            <a:r>
              <a:rPr lang="zh-TW" altLang="en-US" dirty="0" smtClean="0"/>
              <a:t>）</a:t>
            </a:r>
            <a:endParaRPr lang="zh-TW" altLang="en-US" dirty="0"/>
          </a:p>
        </p:txBody>
      </p:sp>
      <p:sp>
        <p:nvSpPr>
          <p:cNvPr id="4" name="投影片編號版面配置區 3"/>
          <p:cNvSpPr>
            <a:spLocks noGrp="1"/>
          </p:cNvSpPr>
          <p:nvPr>
            <p:ph type="sldNum" sz="quarter" idx="12"/>
          </p:nvPr>
        </p:nvSpPr>
        <p:spPr/>
        <p:txBody>
          <a:bodyPr/>
          <a:lstStyle/>
          <a:p>
            <a:fld id="{97924AD3-C186-4EA4-919E-0D473C4A6F16}" type="slidenum">
              <a:rPr lang="zh-TW" altLang="en-US" smtClean="0"/>
              <a:t>8</a:t>
            </a:fld>
            <a:endParaRPr lang="zh-TW" altLang="en-US"/>
          </a:p>
        </p:txBody>
      </p:sp>
    </p:spTree>
    <p:extLst>
      <p:ext uri="{BB962C8B-B14F-4D97-AF65-F5344CB8AC3E}">
        <p14:creationId xmlns:p14="http://schemas.microsoft.com/office/powerpoint/2010/main" val="18434737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佈景主題6">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extLst>
    <a:ext uri="{05A4C25C-085E-4340-85A3-A5531E510DB2}">
      <thm15:themeFamily xmlns:thm15="http://schemas.microsoft.com/office/thememl/2012/main" name="佈景主題6" id="{99D9D414-164E-4B72-90D2-3887CE310DBE}" vid="{93BE3A1D-A7C9-4698-9B8E-D8F9B42168A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佈景主題6</Template>
  <TotalTime>40</TotalTime>
  <Words>521</Words>
  <Application>Microsoft Office PowerPoint</Application>
  <PresentationFormat>如螢幕大小 (4:3)</PresentationFormat>
  <Paragraphs>25</Paragraphs>
  <Slides>8</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8</vt:i4>
      </vt:variant>
    </vt:vector>
  </HeadingPairs>
  <TitlesOfParts>
    <vt:vector size="14" baseType="lpstr">
      <vt:lpstr>新細明體</vt:lpstr>
      <vt:lpstr>Calibri</vt:lpstr>
      <vt:lpstr>Century Schoolbook</vt:lpstr>
      <vt:lpstr>Wingdings</vt:lpstr>
      <vt:lpstr>Wingdings 2</vt:lpstr>
      <vt:lpstr>佈景主題6</vt:lpstr>
      <vt:lpstr>維基百科的源起</vt:lpstr>
      <vt:lpstr>維基百科的發起</vt:lpstr>
      <vt:lpstr>維基百科名稱的由來</vt:lpstr>
      <vt:lpstr>維基百科的目的</vt:lpstr>
      <vt:lpstr>編輯方式</vt:lpstr>
      <vt:lpstr>台灣維基社群</vt:lpstr>
      <vt:lpstr>授權方式</vt:lpstr>
      <vt:lpstr>資料來源</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使用維其百科</dc:title>
  <dc:creator>湘</dc:creator>
  <cp:lastModifiedBy>Justina</cp:lastModifiedBy>
  <cp:revision>10</cp:revision>
  <dcterms:created xsi:type="dcterms:W3CDTF">2015-08-20T02:33:55Z</dcterms:created>
  <dcterms:modified xsi:type="dcterms:W3CDTF">2015-08-25T01:27:31Z</dcterms:modified>
</cp:coreProperties>
</file>