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58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中等深淺樣式 4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24" autoAdjust="0"/>
  </p:normalViewPr>
  <p:slideViewPr>
    <p:cSldViewPr snapToGrid="0">
      <p:cViewPr varScale="1">
        <p:scale>
          <a:sx n="74" d="100"/>
          <a:sy n="74" d="100"/>
        </p:scale>
        <p:origin x="1068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82DAAE-4C4D-4EFC-B5AD-1EFB029CF449}" type="datetimeFigureOut">
              <a:rPr lang="zh-TW" altLang="en-US" smtClean="0"/>
              <a:t>2015/8/25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D285D6-7BF9-49DA-8F8D-E887AEB2FE5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0717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5984" y="92867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5984" y="2857496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 dirty="0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1CF20AA-EAB6-48F0-9AF9-2939F6277EC2}" type="datetime1">
              <a:rPr lang="zh-TW" altLang="en-US" smtClean="0"/>
              <a:t>2015/8/25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90694" y="4195094"/>
            <a:ext cx="3630749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橢圓 20"/>
          <p:cNvSpPr/>
          <p:nvPr/>
        </p:nvSpPr>
        <p:spPr bwMode="auto">
          <a:xfrm>
            <a:off x="214282" y="142852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57290" y="121442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00100" y="1714488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500166" y="200024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857356" y="57148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32" name="圖片 31" descr="Blue-Robo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4214818"/>
            <a:ext cx="2828193" cy="2544360"/>
          </a:xfrm>
          <a:prstGeom prst="rect">
            <a:avLst/>
          </a:prstGeom>
        </p:spPr>
      </p:pic>
      <p:pic>
        <p:nvPicPr>
          <p:cNvPr id="33" name="圖片 32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047970"/>
            <a:ext cx="2071670" cy="810030"/>
          </a:xfrm>
          <a:prstGeom prst="rect">
            <a:avLst/>
          </a:prstGeom>
        </p:spPr>
      </p:pic>
      <p:pic>
        <p:nvPicPr>
          <p:cNvPr id="34" name="圖片 33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32" y="6047970"/>
            <a:ext cx="2071670" cy="810030"/>
          </a:xfrm>
          <a:prstGeom prst="rect">
            <a:avLst/>
          </a:prstGeom>
        </p:spPr>
      </p:pic>
      <p:pic>
        <p:nvPicPr>
          <p:cNvPr id="35" name="圖片 34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496" y="6047970"/>
            <a:ext cx="2071670" cy="810030"/>
          </a:xfrm>
          <a:prstGeom prst="rect">
            <a:avLst/>
          </a:prstGeom>
        </p:spPr>
      </p:pic>
      <p:pic>
        <p:nvPicPr>
          <p:cNvPr id="36" name="圖片 35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8926" y="0"/>
            <a:ext cx="2071670" cy="810030"/>
          </a:xfrm>
          <a:prstGeom prst="rect">
            <a:avLst/>
          </a:prstGeom>
        </p:spPr>
      </p:pic>
      <p:pic>
        <p:nvPicPr>
          <p:cNvPr id="37" name="圖片 36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0"/>
            <a:ext cx="2071670" cy="810030"/>
          </a:xfrm>
          <a:prstGeom prst="rect">
            <a:avLst/>
          </a:prstGeom>
        </p:spPr>
      </p:pic>
      <p:pic>
        <p:nvPicPr>
          <p:cNvPr id="38" name="圖片 37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9454" y="0"/>
            <a:ext cx="2071670" cy="810030"/>
          </a:xfrm>
          <a:prstGeom prst="rect">
            <a:avLst/>
          </a:prstGeom>
        </p:spPr>
      </p:pic>
      <p:sp>
        <p:nvSpPr>
          <p:cNvPr id="29" name="文字方塊 28"/>
          <p:cNvSpPr txBox="1"/>
          <p:nvPr/>
        </p:nvSpPr>
        <p:spPr>
          <a:xfrm>
            <a:off x="-30776" y="0"/>
            <a:ext cx="492443" cy="60007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2000" dirty="0" smtClean="0"/>
              <a:t>（宜蘭縣版學生資訊課程教材）</a:t>
            </a:r>
            <a:r>
              <a:rPr lang="en-US" altLang="zh-TW" sz="2000" dirty="0" smtClean="0"/>
              <a:t>Chrome OS </a:t>
            </a:r>
            <a:r>
              <a:rPr lang="zh-TW" altLang="en-US" sz="2000" dirty="0" smtClean="0"/>
              <a:t>版本</a:t>
            </a:r>
          </a:p>
        </p:txBody>
      </p:sp>
    </p:spTree>
    <p:extLst>
      <p:ext uri="{BB962C8B-B14F-4D97-AF65-F5344CB8AC3E}">
        <p14:creationId xmlns:p14="http://schemas.microsoft.com/office/powerpoint/2010/main" val="24895853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2273-76B6-490E-A85E-3F1958DE4B65}" type="datetime1">
              <a:rPr lang="zh-TW" altLang="en-US" smtClean="0"/>
              <a:t>2015/8/25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873ED-467F-4A6C-95E2-2BED4EF77D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5309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97AED-3027-4269-843B-AC1545AE9F55}" type="datetime1">
              <a:rPr lang="zh-TW" altLang="en-US" smtClean="0"/>
              <a:t>2015/8/25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873ED-467F-4A6C-95E2-2BED4EF77D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7426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pic>
        <p:nvPicPr>
          <p:cNvPr id="11" name="圖片 10" descr="winbu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8104713">
            <a:off x="105832" y="70208"/>
            <a:ext cx="978412" cy="906662"/>
          </a:xfrm>
          <a:prstGeom prst="rect">
            <a:avLst/>
          </a:prstGeom>
        </p:spPr>
      </p:pic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D99AD-1AB8-45C1-B369-79909D12FCC5}" type="datetime1">
              <a:rPr lang="zh-TW" altLang="en-US" smtClean="0"/>
              <a:t>2015/8/25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873ED-467F-4A6C-95E2-2BED4EF77DB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6400" y="6473952"/>
            <a:ext cx="46249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600" dirty="0" smtClean="0"/>
              <a:t>（宜蘭縣版學生資訊課程教材）</a:t>
            </a:r>
            <a:r>
              <a:rPr lang="en-US" altLang="zh-TW" sz="1600" dirty="0" smtClean="0"/>
              <a:t>Chrome OS </a:t>
            </a:r>
            <a:r>
              <a:rPr lang="zh-TW" altLang="en-US" sz="1600" dirty="0" smtClean="0"/>
              <a:t>版本</a:t>
            </a:r>
          </a:p>
        </p:txBody>
      </p:sp>
    </p:spTree>
    <p:extLst>
      <p:ext uri="{BB962C8B-B14F-4D97-AF65-F5344CB8AC3E}">
        <p14:creationId xmlns:p14="http://schemas.microsoft.com/office/powerpoint/2010/main" val="2525572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EF404EE-24C9-47F7-AA5B-F2C4CD9365A1}" type="datetime1">
              <a:rPr lang="zh-TW" altLang="en-US" smtClean="0"/>
              <a:t>2015/8/25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94873ED-467F-4A6C-95E2-2BED4EF77D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97160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1EF51-CC82-48D0-AA40-54E2FDDE5359}" type="datetime1">
              <a:rPr lang="zh-TW" altLang="en-US" smtClean="0"/>
              <a:t>2015/8/25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873ED-467F-4A6C-95E2-2BED4EF77DB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32741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3619C-2D1D-414B-9C2E-13767189D99A}" type="datetime1">
              <a:rPr lang="zh-TW" altLang="en-US" smtClean="0"/>
              <a:t>2015/8/25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873ED-467F-4A6C-95E2-2BED4EF77DB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647948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0AC7C45-1FA2-49F8-A600-3265F91D7031}" type="datetime1">
              <a:rPr lang="zh-TW" altLang="en-US" smtClean="0"/>
              <a:t>2015/8/25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94873ED-467F-4A6C-95E2-2BED4EF77DB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1710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57F5-F8C1-4265-A9B0-23B6D34CC04E}" type="datetime1">
              <a:rPr lang="zh-TW" altLang="en-US" smtClean="0"/>
              <a:t>2015/8/25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873ED-467F-4A6C-95E2-2BED4EF77D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584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2D8E398-BBC9-4177-A456-9DDC465512CB}" type="datetime1">
              <a:rPr lang="zh-TW" altLang="en-US" smtClean="0"/>
              <a:t>2015/8/25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94873ED-467F-4A6C-95E2-2BED4EF77DB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95924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ACB2B9E-0F98-4C3E-A97F-C272C84CD066}" type="datetime1">
              <a:rPr lang="zh-TW" altLang="en-US" smtClean="0"/>
              <a:t>2015/8/25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94873ED-467F-4A6C-95E2-2BED4EF77DB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748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B4C38B6-37F9-43F3-9D10-D1CF4526C8D5}" type="datetime1">
              <a:rPr lang="zh-TW" altLang="en-US" smtClean="0"/>
              <a:t>2015/8/25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94873ED-467F-4A6C-95E2-2BED4EF77DB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9935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labview360.com/forum/forum_posts.asp?tc=8IM0I0ASORCC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/>
              <a:t>數</a:t>
            </a:r>
            <a:r>
              <a:rPr lang="zh-TW" altLang="en-US" sz="4000" dirty="0" smtClean="0"/>
              <a:t>字系統</a:t>
            </a:r>
            <a:endParaRPr lang="zh-TW" altLang="en-US" sz="4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十進位與二進位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8499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二進位轉換十進位練習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111</a:t>
            </a:r>
            <a:r>
              <a:rPr lang="zh-TW" altLang="en-US" dirty="0" smtClean="0"/>
              <a:t>轉化為</a:t>
            </a:r>
            <a:r>
              <a:rPr lang="en-US" altLang="zh-TW" dirty="0" smtClean="0"/>
              <a:t>10</a:t>
            </a:r>
            <a:r>
              <a:rPr lang="zh-TW" altLang="en-US" dirty="0" smtClean="0"/>
              <a:t>進位是</a:t>
            </a:r>
            <a:r>
              <a:rPr lang="zh-TW" altLang="en-US" dirty="0" smtClean="0"/>
              <a:t>多少？</a:t>
            </a:r>
            <a:endParaRPr lang="en-US" altLang="zh-TW" dirty="0" smtClean="0"/>
          </a:p>
          <a:p>
            <a:r>
              <a:rPr lang="en-US" altLang="zh-TW" dirty="0" smtClean="0"/>
              <a:t>1001</a:t>
            </a:r>
            <a:r>
              <a:rPr lang="zh-TW" altLang="en-US" dirty="0"/>
              <a:t>轉化為</a:t>
            </a:r>
            <a:r>
              <a:rPr lang="en-US" altLang="zh-TW" dirty="0"/>
              <a:t>10</a:t>
            </a:r>
            <a:r>
              <a:rPr lang="zh-TW" altLang="en-US" dirty="0" smtClean="0"/>
              <a:t>進位是</a:t>
            </a:r>
            <a:r>
              <a:rPr lang="zh-TW" altLang="en-US" dirty="0"/>
              <a:t>多少？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873ED-467F-4A6C-95E2-2BED4EF77DBB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872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解答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111= 1*2</a:t>
            </a:r>
            <a:r>
              <a:rPr lang="en-US" altLang="zh-TW" baseline="50000" dirty="0" smtClean="0"/>
              <a:t>0</a:t>
            </a:r>
            <a:r>
              <a:rPr lang="en-US" altLang="zh-TW" dirty="0" smtClean="0"/>
              <a:t>+1*2</a:t>
            </a:r>
            <a:r>
              <a:rPr lang="en-US" altLang="zh-TW" baseline="50000" dirty="0" smtClean="0"/>
              <a:t>1</a:t>
            </a:r>
            <a:r>
              <a:rPr lang="en-US" altLang="zh-TW" dirty="0" smtClean="0"/>
              <a:t>+1*2</a:t>
            </a:r>
            <a:r>
              <a:rPr lang="en-US" altLang="zh-TW" baseline="50000" dirty="0"/>
              <a:t>2</a:t>
            </a:r>
            <a:r>
              <a:rPr lang="en-US" altLang="zh-TW" dirty="0" smtClean="0"/>
              <a:t> = 1+2+4 = 7</a:t>
            </a:r>
            <a:endParaRPr lang="en-US" altLang="zh-TW" dirty="0"/>
          </a:p>
          <a:p>
            <a:r>
              <a:rPr lang="en-US" altLang="zh-TW" dirty="0" smtClean="0"/>
              <a:t>1001=1*2</a:t>
            </a:r>
            <a:r>
              <a:rPr lang="en-US" altLang="zh-TW" baseline="50000" dirty="0" smtClean="0"/>
              <a:t>0</a:t>
            </a:r>
            <a:r>
              <a:rPr lang="en-US" altLang="zh-TW" dirty="0" smtClean="0"/>
              <a:t>+0*2</a:t>
            </a:r>
            <a:r>
              <a:rPr lang="en-US" altLang="zh-TW" baseline="50000" dirty="0" smtClean="0"/>
              <a:t>1</a:t>
            </a:r>
            <a:r>
              <a:rPr lang="en-US" altLang="zh-TW" dirty="0" smtClean="0"/>
              <a:t>+0*2</a:t>
            </a:r>
            <a:r>
              <a:rPr lang="en-US" altLang="zh-TW" baseline="50000" dirty="0" smtClean="0"/>
              <a:t>2</a:t>
            </a:r>
            <a:r>
              <a:rPr lang="en-US" altLang="zh-TW" dirty="0" smtClean="0"/>
              <a:t>+1*2</a:t>
            </a:r>
            <a:r>
              <a:rPr lang="en-US" altLang="zh-TW" baseline="50000" dirty="0" smtClean="0"/>
              <a:t>3 </a:t>
            </a:r>
            <a:r>
              <a:rPr lang="en-US" altLang="zh-TW" dirty="0" smtClean="0"/>
              <a:t>= 1+0+0+8 = 9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873ED-467F-4A6C-95E2-2BED4EF77DBB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31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十進位轉二進位（參考）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/>
              <a:t>用</a:t>
            </a:r>
            <a:r>
              <a:rPr lang="en-US" altLang="zh-TW" dirty="0"/>
              <a:t>2</a:t>
            </a:r>
            <a:r>
              <a:rPr lang="zh-TW" altLang="en-US" dirty="0"/>
              <a:t>輾轉相除至結果為</a:t>
            </a:r>
            <a:r>
              <a:rPr lang="en-US" altLang="zh-TW" dirty="0"/>
              <a:t>1 </a:t>
            </a:r>
            <a:r>
              <a:rPr lang="zh-TW" altLang="en-US" dirty="0" smtClean="0"/>
              <a:t>，將</a:t>
            </a:r>
            <a:r>
              <a:rPr lang="zh-TW" altLang="en-US" dirty="0"/>
              <a:t>餘數和最後的</a:t>
            </a:r>
            <a:r>
              <a:rPr lang="en-US" altLang="zh-TW" dirty="0"/>
              <a:t>1</a:t>
            </a:r>
            <a:r>
              <a:rPr lang="zh-TW" altLang="en-US" dirty="0"/>
              <a:t>從下向上倒序</a:t>
            </a:r>
            <a:r>
              <a:rPr lang="zh-TW" altLang="en-US" dirty="0" smtClean="0"/>
              <a:t>寫，就是結果（資料來源：</a:t>
            </a:r>
            <a:r>
              <a:rPr lang="en-US" altLang="zh-TW" dirty="0">
                <a:hlinkClick r:id="rId2"/>
              </a:rPr>
              <a:t>http://</a:t>
            </a:r>
            <a:r>
              <a:rPr lang="en-US" altLang="zh-TW" dirty="0" smtClean="0">
                <a:hlinkClick r:id="rId2"/>
              </a:rPr>
              <a:t>labview360.com/forum/forum_posts.asp?tc=8IM0I0ASORCC</a:t>
            </a:r>
            <a:r>
              <a:rPr lang="zh-TW" altLang="en-US" dirty="0" smtClean="0"/>
              <a:t>）</a:t>
            </a:r>
            <a:endParaRPr lang="en-US" altLang="zh-TW" dirty="0" smtClean="0"/>
          </a:p>
          <a:p>
            <a:r>
              <a:rPr lang="zh-TW" altLang="en-US" dirty="0" smtClean="0"/>
              <a:t>例如：</a:t>
            </a:r>
            <a:r>
              <a:rPr lang="en-US" altLang="zh-TW" dirty="0" smtClean="0"/>
              <a:t>33</a:t>
            </a:r>
            <a:r>
              <a:rPr lang="zh-TW" altLang="en-US" dirty="0"/>
              <a:t> </a:t>
            </a:r>
            <a:endParaRPr lang="zh-TW" altLang="en-US" dirty="0" smtClean="0"/>
          </a:p>
          <a:p>
            <a:pPr marL="365760" lvl="1" indent="0">
              <a:buNone/>
            </a:pPr>
            <a:r>
              <a:rPr lang="en-US" altLang="zh-TW" dirty="0" smtClean="0"/>
              <a:t>33/2 = 16  </a:t>
            </a:r>
            <a:r>
              <a:rPr lang="zh-TW" altLang="en-US" dirty="0" smtClean="0"/>
              <a:t>餘 </a:t>
            </a:r>
            <a:r>
              <a:rPr lang="en-US" altLang="zh-TW" dirty="0" smtClean="0">
                <a:solidFill>
                  <a:srgbClr val="FF0000"/>
                </a:solidFill>
              </a:rPr>
              <a:t>1</a:t>
            </a:r>
          </a:p>
          <a:p>
            <a:pPr marL="365760" lvl="1" indent="0">
              <a:buNone/>
            </a:pPr>
            <a:r>
              <a:rPr lang="en-US" altLang="zh-TW" dirty="0" smtClean="0"/>
              <a:t>16/2 =   8  </a:t>
            </a:r>
            <a:r>
              <a:rPr lang="zh-TW" altLang="en-US" dirty="0" smtClean="0"/>
              <a:t>餘</a:t>
            </a:r>
            <a:r>
              <a:rPr lang="zh-TW" altLang="en-US" dirty="0" smtClean="0">
                <a:solidFill>
                  <a:srgbClr val="FF0000"/>
                </a:solidFill>
              </a:rPr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0</a:t>
            </a:r>
          </a:p>
          <a:p>
            <a:pPr marL="365760" lvl="1" indent="0">
              <a:buNone/>
            </a:pPr>
            <a:r>
              <a:rPr lang="en-US" altLang="zh-TW" dirty="0" smtClean="0"/>
              <a:t>  8/2 =   4  </a:t>
            </a:r>
            <a:r>
              <a:rPr lang="zh-TW" altLang="en-US" dirty="0" smtClean="0"/>
              <a:t>餘 </a:t>
            </a:r>
            <a:r>
              <a:rPr lang="en-US" altLang="zh-TW" dirty="0" smtClean="0">
                <a:solidFill>
                  <a:srgbClr val="FF0000"/>
                </a:solidFill>
              </a:rPr>
              <a:t>0</a:t>
            </a:r>
          </a:p>
          <a:p>
            <a:pPr marL="365760" lvl="1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4/2 =   2  </a:t>
            </a:r>
            <a:r>
              <a:rPr lang="zh-TW" altLang="en-US" dirty="0" smtClean="0"/>
              <a:t>餘</a:t>
            </a:r>
            <a:r>
              <a:rPr lang="zh-TW" altLang="en-US" dirty="0" smtClean="0">
                <a:solidFill>
                  <a:srgbClr val="FF0000"/>
                </a:solidFill>
              </a:rPr>
              <a:t> </a:t>
            </a:r>
            <a:r>
              <a:rPr lang="en-US" altLang="zh-TW" dirty="0" smtClean="0">
                <a:solidFill>
                  <a:srgbClr val="FF0000"/>
                </a:solidFill>
              </a:rPr>
              <a:t>0</a:t>
            </a:r>
          </a:p>
          <a:p>
            <a:pPr marL="365760" lvl="1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2/2 =   </a:t>
            </a:r>
            <a:r>
              <a:rPr lang="en-US" altLang="zh-TW" dirty="0" smtClean="0">
                <a:solidFill>
                  <a:srgbClr val="FF0000"/>
                </a:solidFill>
              </a:rPr>
              <a:t>1</a:t>
            </a:r>
            <a:r>
              <a:rPr lang="en-US" altLang="zh-TW" dirty="0" smtClean="0"/>
              <a:t>  </a:t>
            </a:r>
            <a:r>
              <a:rPr lang="zh-TW" altLang="en-US" dirty="0" smtClean="0"/>
              <a:t>餘 </a:t>
            </a:r>
            <a:r>
              <a:rPr lang="en-US" altLang="zh-TW" dirty="0" smtClean="0">
                <a:solidFill>
                  <a:srgbClr val="FF0000"/>
                </a:solidFill>
              </a:rPr>
              <a:t>0</a:t>
            </a:r>
          </a:p>
          <a:p>
            <a:r>
              <a:rPr lang="zh-TW" altLang="en-US" dirty="0" smtClean="0"/>
              <a:t>故</a:t>
            </a:r>
            <a:r>
              <a:rPr lang="en-US" altLang="zh-TW" dirty="0" smtClean="0"/>
              <a:t>33</a:t>
            </a:r>
            <a:r>
              <a:rPr lang="zh-TW" altLang="en-US" dirty="0" smtClean="0"/>
              <a:t>的二進位數值是</a:t>
            </a:r>
            <a:r>
              <a:rPr lang="en-US" altLang="zh-TW" dirty="0" smtClean="0">
                <a:solidFill>
                  <a:srgbClr val="FF0000"/>
                </a:solidFill>
              </a:rPr>
              <a:t>100001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873ED-467F-4A6C-95E2-2BED4EF77DBB}" type="slidenum">
              <a:rPr lang="zh-TW" altLang="en-US" smtClean="0"/>
              <a:t>12</a:t>
            </a:fld>
            <a:endParaRPr lang="zh-TW" altLang="en-US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6353">
            <a:off x="2932908" y="4055210"/>
            <a:ext cx="1726984" cy="1307936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4878627" y="4062847"/>
            <a:ext cx="1826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由下面的數字向上倒著寫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5178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各</a:t>
            </a:r>
            <a:r>
              <a:rPr lang="zh-TW" altLang="en-US" dirty="0"/>
              <a:t>數字</a:t>
            </a:r>
            <a:r>
              <a:rPr lang="zh-TW" altLang="en-US" dirty="0" smtClean="0"/>
              <a:t>對照表（參考）</a:t>
            </a:r>
            <a:endParaRPr lang="zh-TW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207620"/>
              </p:ext>
            </p:extLst>
          </p:nvPr>
        </p:nvGraphicFramePr>
        <p:xfrm>
          <a:off x="457200" y="1889213"/>
          <a:ext cx="7886699" cy="17675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299163"/>
                <a:gridCol w="823442"/>
                <a:gridCol w="823442"/>
                <a:gridCol w="823442"/>
                <a:gridCol w="823442"/>
                <a:gridCol w="823442"/>
                <a:gridCol w="823442"/>
                <a:gridCol w="823442"/>
                <a:gridCol w="823442"/>
              </a:tblGrid>
              <a:tr h="44731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0" dirty="0" smtClean="0">
                          <a:latin typeface="+mn-ea"/>
                          <a:ea typeface="+mn-ea"/>
                        </a:rPr>
                        <a:t>十進位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1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2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3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4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5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6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7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8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4009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0" dirty="0" smtClean="0">
                          <a:latin typeface="+mn-ea"/>
                          <a:ea typeface="+mn-ea"/>
                        </a:rPr>
                        <a:t>二進位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000" b="0" dirty="0" smtClean="0">
                          <a:latin typeface="+mn-ea"/>
                          <a:ea typeface="+mn-ea"/>
                        </a:rPr>
                        <a:t>１</a:t>
                      </a:r>
                      <a:endParaRPr lang="zh-TW" altLang="en-US" sz="1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000" b="0" dirty="0" smtClean="0">
                          <a:latin typeface="+mn-ea"/>
                          <a:ea typeface="+mn-ea"/>
                        </a:rPr>
                        <a:t>１０</a:t>
                      </a:r>
                      <a:endParaRPr lang="zh-TW" altLang="en-US" sz="1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000" b="0" dirty="0" smtClean="0">
                          <a:latin typeface="+mn-ea"/>
                          <a:ea typeface="+mn-ea"/>
                        </a:rPr>
                        <a:t>１１</a:t>
                      </a:r>
                      <a:endParaRPr lang="zh-TW" altLang="en-US" sz="1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000" b="0" dirty="0" smtClean="0">
                          <a:latin typeface="+mn-ea"/>
                          <a:ea typeface="+mn-ea"/>
                        </a:rPr>
                        <a:t>１００</a:t>
                      </a:r>
                      <a:endParaRPr lang="zh-TW" altLang="en-US" sz="1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000" b="0" dirty="0" smtClean="0">
                          <a:latin typeface="+mn-ea"/>
                          <a:ea typeface="+mn-ea"/>
                        </a:rPr>
                        <a:t>１０１</a:t>
                      </a:r>
                      <a:endParaRPr lang="zh-TW" altLang="en-US" sz="1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000" b="0" dirty="0" smtClean="0">
                          <a:latin typeface="+mn-ea"/>
                          <a:ea typeface="+mn-ea"/>
                        </a:rPr>
                        <a:t>１１０</a:t>
                      </a:r>
                      <a:endParaRPr lang="zh-TW" altLang="en-US" sz="1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000" b="0" dirty="0" smtClean="0">
                          <a:latin typeface="+mn-ea"/>
                          <a:ea typeface="+mn-ea"/>
                        </a:rPr>
                        <a:t>１１１</a:t>
                      </a:r>
                      <a:endParaRPr lang="zh-TW" altLang="en-US" sz="1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000" b="0" dirty="0" smtClean="0">
                          <a:latin typeface="+mn-ea"/>
                          <a:ea typeface="+mn-ea"/>
                        </a:rPr>
                        <a:t>１０００</a:t>
                      </a:r>
                      <a:endParaRPr lang="zh-TW" altLang="en-US" sz="1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4009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0" dirty="0" smtClean="0">
                          <a:latin typeface="+mn-ea"/>
                          <a:ea typeface="+mn-ea"/>
                        </a:rPr>
                        <a:t>八進位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1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2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3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4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5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6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7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10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4009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0" dirty="0" smtClean="0">
                          <a:latin typeface="+mn-ea"/>
                          <a:ea typeface="+mn-ea"/>
                        </a:rPr>
                        <a:t>十六進位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1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2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3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4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5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6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7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8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621309"/>
              </p:ext>
            </p:extLst>
          </p:nvPr>
        </p:nvGraphicFramePr>
        <p:xfrm>
          <a:off x="457197" y="4012460"/>
          <a:ext cx="7886702" cy="1667124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294151"/>
                <a:gridCol w="941793"/>
                <a:gridCol w="941793"/>
                <a:gridCol w="941793"/>
                <a:gridCol w="941793"/>
                <a:gridCol w="941793"/>
                <a:gridCol w="941793"/>
                <a:gridCol w="941793"/>
              </a:tblGrid>
              <a:tr h="41678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0" dirty="0" smtClean="0">
                          <a:latin typeface="+mn-ea"/>
                          <a:ea typeface="+mn-ea"/>
                        </a:rPr>
                        <a:t>十進位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9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10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11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12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13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14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15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1678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0" dirty="0" smtClean="0">
                          <a:latin typeface="+mn-ea"/>
                          <a:ea typeface="+mn-ea"/>
                        </a:rPr>
                        <a:t>二進位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000" b="0" dirty="0" smtClean="0">
                          <a:latin typeface="+mn-ea"/>
                          <a:ea typeface="+mn-ea"/>
                        </a:rPr>
                        <a:t>１００１</a:t>
                      </a:r>
                      <a:endParaRPr lang="zh-TW" altLang="en-US" sz="1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000" b="0" dirty="0" smtClean="0">
                          <a:latin typeface="+mn-ea"/>
                          <a:ea typeface="+mn-ea"/>
                        </a:rPr>
                        <a:t>１０１０</a:t>
                      </a:r>
                      <a:endParaRPr lang="zh-TW" altLang="en-US" sz="1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000" b="0" dirty="0" smtClean="0">
                          <a:latin typeface="+mn-ea"/>
                          <a:ea typeface="+mn-ea"/>
                        </a:rPr>
                        <a:t>１０１１</a:t>
                      </a:r>
                      <a:endParaRPr lang="zh-TW" altLang="en-US" sz="1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000" b="0" dirty="0" smtClean="0">
                          <a:latin typeface="+mn-ea"/>
                          <a:ea typeface="+mn-ea"/>
                        </a:rPr>
                        <a:t>１１００</a:t>
                      </a:r>
                      <a:endParaRPr lang="zh-TW" altLang="en-US" sz="1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000" b="0" dirty="0" smtClean="0">
                          <a:latin typeface="+mn-ea"/>
                          <a:ea typeface="+mn-ea"/>
                        </a:rPr>
                        <a:t>１１０１</a:t>
                      </a:r>
                      <a:endParaRPr lang="zh-TW" altLang="en-US" sz="1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000" b="0" dirty="0" smtClean="0">
                          <a:latin typeface="+mn-ea"/>
                          <a:ea typeface="+mn-ea"/>
                        </a:rPr>
                        <a:t>１１１０</a:t>
                      </a:r>
                      <a:endParaRPr lang="zh-TW" altLang="en-US" sz="1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000" b="0" dirty="0" smtClean="0">
                          <a:latin typeface="+mn-ea"/>
                          <a:ea typeface="+mn-ea"/>
                        </a:rPr>
                        <a:t>１１１１</a:t>
                      </a:r>
                      <a:endParaRPr lang="zh-TW" altLang="en-US" sz="10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1678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0" dirty="0" smtClean="0">
                          <a:latin typeface="+mn-ea"/>
                          <a:ea typeface="+mn-ea"/>
                        </a:rPr>
                        <a:t>八進位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11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12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13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14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15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16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17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  <a:tr h="41678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0" dirty="0" smtClean="0">
                          <a:latin typeface="+mn-ea"/>
                          <a:ea typeface="+mn-ea"/>
                        </a:rPr>
                        <a:t>十六進位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9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A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B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C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D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E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0" dirty="0" smtClean="0">
                          <a:latin typeface="+mn-ea"/>
                          <a:ea typeface="+mn-ea"/>
                        </a:rPr>
                        <a:t>F</a:t>
                      </a:r>
                      <a:endParaRPr lang="zh-TW" altLang="en-US" sz="16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873ED-467F-4A6C-95E2-2BED4EF77DBB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421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常用數字系統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28650" y="1690689"/>
            <a:ext cx="7886700" cy="4351338"/>
          </a:xfrm>
        </p:spPr>
        <p:txBody>
          <a:bodyPr/>
          <a:lstStyle/>
          <a:p>
            <a:r>
              <a:rPr lang="zh-TW" altLang="en-US" dirty="0" smtClean="0"/>
              <a:t>十進位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873ED-467F-4A6C-95E2-2BED4EF77DB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552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十進位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指</a:t>
            </a:r>
            <a:r>
              <a:rPr lang="zh-TW" altLang="en-US" dirty="0" smtClean="0"/>
              <a:t>用</a:t>
            </a:r>
            <a:r>
              <a:rPr lang="en-US" altLang="zh-TW" dirty="0" smtClean="0"/>
              <a:t>10</a:t>
            </a:r>
            <a:r>
              <a:rPr lang="zh-TW" altLang="en-US" dirty="0" smtClean="0"/>
              <a:t>個號碼（</a:t>
            </a:r>
            <a:r>
              <a:rPr lang="en-US" altLang="zh-TW" dirty="0" smtClean="0"/>
              <a:t>0, 1, 2, 3, 4, 5, 6, 7, 8, 9</a:t>
            </a:r>
            <a:r>
              <a:rPr lang="zh-TW" altLang="en-US" dirty="0" smtClean="0"/>
              <a:t>），</a:t>
            </a:r>
            <a:r>
              <a:rPr lang="zh-TW" altLang="en-US" dirty="0"/>
              <a:t>代表一切</a:t>
            </a:r>
            <a:r>
              <a:rPr lang="zh-TW" altLang="en-US" dirty="0" smtClean="0"/>
              <a:t>數值。</a:t>
            </a:r>
            <a:endParaRPr lang="en-US" altLang="zh-TW" dirty="0" smtClean="0"/>
          </a:p>
          <a:p>
            <a:r>
              <a:rPr lang="zh-TW" altLang="en-US" dirty="0" smtClean="0"/>
              <a:t>不論</a:t>
            </a:r>
            <a:r>
              <a:rPr lang="zh-TW" altLang="en-US" dirty="0"/>
              <a:t>多大，以進</a:t>
            </a:r>
            <a:r>
              <a:rPr lang="en-US" altLang="zh-TW" dirty="0"/>
              <a:t>1</a:t>
            </a:r>
            <a:r>
              <a:rPr lang="zh-TW" altLang="en-US" dirty="0"/>
              <a:t>位表示</a:t>
            </a:r>
            <a:r>
              <a:rPr lang="en-US" altLang="zh-TW" dirty="0"/>
              <a:t>10</a:t>
            </a:r>
            <a:r>
              <a:rPr lang="zh-TW" altLang="en-US" dirty="0"/>
              <a:t>倍，進二位代表</a:t>
            </a:r>
            <a:r>
              <a:rPr lang="en-US" altLang="zh-TW" dirty="0"/>
              <a:t>100</a:t>
            </a:r>
            <a:r>
              <a:rPr lang="zh-TW" altLang="en-US" dirty="0"/>
              <a:t>倍，依此類推的十進制數字系統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baseline="50000" dirty="0"/>
          </a:p>
          <a:p>
            <a:endParaRPr lang="en-US" altLang="zh-TW" dirty="0"/>
          </a:p>
          <a:p>
            <a:endParaRPr lang="en-US" altLang="zh-TW" baseline="50000" dirty="0"/>
          </a:p>
          <a:p>
            <a:endParaRPr lang="en-US" altLang="zh-TW" baseline="5000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873ED-467F-4A6C-95E2-2BED4EF77DBB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361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zh-TW" altLang="zh-TW" b="1" dirty="0" smtClean="0"/>
              <a:t>冪</a:t>
            </a:r>
            <a:r>
              <a:rPr lang="zh-TW" altLang="en-US" b="1" dirty="0" smtClean="0"/>
              <a:t>（次方）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/>
              <a:t>指乘方運算的</a:t>
            </a:r>
            <a:r>
              <a:rPr lang="zh-TW" altLang="en-US" dirty="0" smtClean="0"/>
              <a:t>結果。</a:t>
            </a:r>
            <a:endParaRPr lang="en-US" altLang="zh-TW" dirty="0" smtClean="0"/>
          </a:p>
          <a:p>
            <a:r>
              <a:rPr lang="en-US" altLang="zh-TW" dirty="0" smtClean="0"/>
              <a:t>10*10*10*10</a:t>
            </a:r>
            <a:r>
              <a:rPr lang="zh-TW" altLang="en-US" dirty="0" smtClean="0"/>
              <a:t>（連乘</a:t>
            </a:r>
            <a:r>
              <a:rPr lang="en-US" altLang="zh-TW" dirty="0" smtClean="0"/>
              <a:t>4</a:t>
            </a:r>
            <a:r>
              <a:rPr lang="zh-TW" altLang="en-US" dirty="0" smtClean="0"/>
              <a:t>次）稱之為</a:t>
            </a:r>
            <a:r>
              <a:rPr lang="en-US" altLang="zh-TW" dirty="0"/>
              <a:t>10</a:t>
            </a:r>
            <a:r>
              <a:rPr lang="zh-TW" altLang="en-US" dirty="0"/>
              <a:t>的</a:t>
            </a:r>
            <a:r>
              <a:rPr lang="en-US" altLang="zh-TW" dirty="0"/>
              <a:t>4</a:t>
            </a:r>
            <a:r>
              <a:rPr lang="zh-TW" altLang="en-US" dirty="0"/>
              <a:t>次</a:t>
            </a:r>
            <a:r>
              <a:rPr lang="zh-TW" altLang="en-US" dirty="0" smtClean="0"/>
              <a:t>方，可以用</a:t>
            </a:r>
            <a:r>
              <a:rPr lang="en-US" altLang="zh-TW" dirty="0" smtClean="0"/>
              <a:t>10</a:t>
            </a:r>
            <a:r>
              <a:rPr lang="en-US" altLang="zh-TW" baseline="50000" dirty="0" smtClean="0"/>
              <a:t>4</a:t>
            </a:r>
            <a:r>
              <a:rPr lang="zh-TW" altLang="en-US" dirty="0" smtClean="0"/>
              <a:t>表達。</a:t>
            </a:r>
            <a:endParaRPr lang="en-US" altLang="zh-TW" dirty="0" smtClean="0"/>
          </a:p>
          <a:p>
            <a:r>
              <a:rPr lang="en-US" altLang="zh-TW" dirty="0" smtClean="0"/>
              <a:t>2*2*2</a:t>
            </a:r>
            <a:r>
              <a:rPr lang="zh-TW" altLang="en-US" dirty="0"/>
              <a:t> （連</a:t>
            </a:r>
            <a:r>
              <a:rPr lang="zh-TW" altLang="en-US" dirty="0" smtClean="0"/>
              <a:t>乘</a:t>
            </a:r>
            <a:r>
              <a:rPr lang="en-US" altLang="zh-TW" dirty="0" smtClean="0"/>
              <a:t>3</a:t>
            </a:r>
            <a:r>
              <a:rPr lang="zh-TW" altLang="en-US" dirty="0" smtClean="0"/>
              <a:t>次）</a:t>
            </a:r>
            <a:r>
              <a:rPr lang="en-US" altLang="zh-TW" dirty="0" smtClean="0"/>
              <a:t>2</a:t>
            </a:r>
            <a:r>
              <a:rPr lang="zh-TW" altLang="en-US" dirty="0" smtClean="0"/>
              <a:t>的</a:t>
            </a:r>
            <a:r>
              <a:rPr lang="en-US" altLang="zh-TW" dirty="0" smtClean="0"/>
              <a:t>3</a:t>
            </a:r>
            <a:r>
              <a:rPr lang="zh-TW" altLang="en-US" dirty="0" smtClean="0"/>
              <a:t>次方可以用</a:t>
            </a:r>
            <a:r>
              <a:rPr lang="en-US" altLang="zh-TW" dirty="0" smtClean="0"/>
              <a:t>2</a:t>
            </a:r>
            <a:r>
              <a:rPr lang="en-US" altLang="zh-TW" baseline="50000" dirty="0" smtClean="0"/>
              <a:t>3</a:t>
            </a:r>
            <a:r>
              <a:rPr lang="zh-TW" altLang="en-US" dirty="0" smtClean="0"/>
              <a:t>表達。</a:t>
            </a:r>
            <a:endParaRPr lang="en-US" altLang="zh-TW" dirty="0" smtClean="0"/>
          </a:p>
          <a:p>
            <a:r>
              <a:rPr lang="en-US" altLang="zh-TW" dirty="0" smtClean="0"/>
              <a:t>n</a:t>
            </a:r>
            <a:r>
              <a:rPr lang="en-US" altLang="zh-TW" baseline="50000" dirty="0" smtClean="0"/>
              <a:t>0</a:t>
            </a:r>
            <a:r>
              <a:rPr lang="en-US" altLang="zh-TW" dirty="0" smtClean="0"/>
              <a:t>=1</a:t>
            </a:r>
            <a:r>
              <a:rPr lang="zh-TW" altLang="en-US" dirty="0" smtClean="0"/>
              <a:t>（任何數的</a:t>
            </a:r>
            <a:r>
              <a:rPr lang="en-US" altLang="zh-TW" dirty="0" smtClean="0"/>
              <a:t>0</a:t>
            </a:r>
            <a:r>
              <a:rPr lang="zh-TW" altLang="en-US" dirty="0" smtClean="0"/>
              <a:t>次方，等於</a:t>
            </a:r>
            <a:r>
              <a:rPr lang="en-US" altLang="zh-TW" dirty="0" smtClean="0"/>
              <a:t>1</a:t>
            </a:r>
            <a:r>
              <a:rPr lang="zh-TW" altLang="en-US" dirty="0" smtClean="0"/>
              <a:t>）。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873ED-467F-4A6C-95E2-2BED4EF77DBB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103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十進位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可以用</a:t>
            </a:r>
            <a:r>
              <a:rPr lang="en-US" altLang="zh-TW" dirty="0" smtClean="0"/>
              <a:t>10</a:t>
            </a:r>
            <a:r>
              <a:rPr lang="zh-TW" altLang="en-US" dirty="0" smtClean="0"/>
              <a:t>的次方來表達</a:t>
            </a:r>
            <a:endParaRPr lang="en-US" altLang="zh-TW" dirty="0" smtClean="0"/>
          </a:p>
          <a:p>
            <a:r>
              <a:rPr lang="zh-TW" altLang="en-US" dirty="0" smtClean="0"/>
              <a:t>例如：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2</a:t>
            </a:r>
            <a:r>
              <a:rPr lang="zh-TW" altLang="en-US" dirty="0" smtClean="0"/>
              <a:t>可以看成是</a:t>
            </a:r>
            <a:r>
              <a:rPr lang="en-US" altLang="zh-TW" dirty="0" smtClean="0"/>
              <a:t>2*10</a:t>
            </a:r>
            <a:r>
              <a:rPr lang="en-US" altLang="zh-TW" baseline="50000" dirty="0" smtClean="0"/>
              <a:t>0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32</a:t>
            </a:r>
            <a:r>
              <a:rPr lang="zh-TW" altLang="en-US" dirty="0" smtClean="0"/>
              <a:t>可以看成是</a:t>
            </a:r>
            <a:r>
              <a:rPr lang="en-US" altLang="zh-TW" dirty="0" smtClean="0"/>
              <a:t>2*10</a:t>
            </a:r>
            <a:r>
              <a:rPr lang="en-US" altLang="zh-TW" baseline="50000" dirty="0" smtClean="0"/>
              <a:t>0</a:t>
            </a:r>
            <a:r>
              <a:rPr lang="en-US" altLang="zh-TW" sz="2400" dirty="0"/>
              <a:t>+</a:t>
            </a:r>
            <a:r>
              <a:rPr lang="en-US" altLang="zh-TW" dirty="0" smtClean="0"/>
              <a:t>3*10</a:t>
            </a:r>
            <a:r>
              <a:rPr lang="en-US" altLang="zh-TW" baseline="50000" dirty="0" smtClean="0"/>
              <a:t>1</a:t>
            </a:r>
            <a:endParaRPr lang="en-US" altLang="zh-TW" baseline="50000" dirty="0"/>
          </a:p>
          <a:p>
            <a:pPr lvl="1"/>
            <a:r>
              <a:rPr lang="en-US" altLang="zh-TW" dirty="0" smtClean="0"/>
              <a:t>456</a:t>
            </a:r>
            <a:r>
              <a:rPr lang="zh-TW" altLang="en-US" dirty="0"/>
              <a:t>可以看成</a:t>
            </a:r>
            <a:r>
              <a:rPr lang="zh-TW" altLang="en-US" dirty="0" smtClean="0"/>
              <a:t>是</a:t>
            </a:r>
            <a:r>
              <a:rPr lang="en-US" altLang="zh-TW" dirty="0" smtClean="0"/>
              <a:t>6*10</a:t>
            </a:r>
            <a:r>
              <a:rPr lang="en-US" altLang="zh-TW" baseline="50000" dirty="0" smtClean="0"/>
              <a:t>0</a:t>
            </a:r>
            <a:r>
              <a:rPr lang="en-US" altLang="zh-TW" dirty="0" smtClean="0"/>
              <a:t>+5*10</a:t>
            </a:r>
            <a:r>
              <a:rPr lang="en-US" altLang="zh-TW" baseline="50000" dirty="0" smtClean="0"/>
              <a:t>1</a:t>
            </a:r>
            <a:r>
              <a:rPr lang="en-US" altLang="zh-TW" dirty="0" smtClean="0"/>
              <a:t>+4*10</a:t>
            </a:r>
            <a:r>
              <a:rPr lang="en-US" altLang="zh-TW" baseline="50000" dirty="0" smtClean="0"/>
              <a:t>2</a:t>
            </a:r>
            <a:endParaRPr lang="en-US" altLang="zh-TW" dirty="0"/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873ED-467F-4A6C-95E2-2BED4EF77DBB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553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十進位練習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76</a:t>
            </a:r>
            <a:r>
              <a:rPr lang="zh-TW" altLang="en-US" dirty="0" smtClean="0"/>
              <a:t>如何表達？</a:t>
            </a:r>
            <a:endParaRPr lang="en-US" altLang="zh-TW" dirty="0" smtClean="0"/>
          </a:p>
          <a:p>
            <a:r>
              <a:rPr lang="en-US" altLang="zh-TW" dirty="0" smtClean="0"/>
              <a:t>1001</a:t>
            </a:r>
            <a:r>
              <a:rPr lang="zh-TW" altLang="en-US" dirty="0" smtClean="0"/>
              <a:t>如何表達？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873ED-467F-4A6C-95E2-2BED4EF77DBB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503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解答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76</a:t>
            </a:r>
            <a:r>
              <a:rPr lang="zh-TW" altLang="en-US" dirty="0"/>
              <a:t> </a:t>
            </a:r>
            <a:r>
              <a:rPr lang="en-US" altLang="zh-TW" dirty="0" smtClean="0"/>
              <a:t>= 6*10</a:t>
            </a:r>
            <a:r>
              <a:rPr lang="en-US" altLang="zh-TW" baseline="50000" dirty="0" smtClean="0"/>
              <a:t>0</a:t>
            </a:r>
            <a:r>
              <a:rPr lang="en-US" altLang="zh-TW" dirty="0" smtClean="0"/>
              <a:t>+7*10</a:t>
            </a:r>
            <a:r>
              <a:rPr lang="en-US" altLang="zh-TW" baseline="50000" dirty="0"/>
              <a:t>1</a:t>
            </a:r>
          </a:p>
          <a:p>
            <a:r>
              <a:rPr lang="en-US" altLang="zh-TW" dirty="0" smtClean="0"/>
              <a:t>1001=1*10</a:t>
            </a:r>
            <a:r>
              <a:rPr lang="en-US" altLang="zh-TW" baseline="50000" dirty="0"/>
              <a:t>0</a:t>
            </a:r>
            <a:r>
              <a:rPr lang="en-US" altLang="zh-TW" dirty="0" smtClean="0"/>
              <a:t>+0*10</a:t>
            </a:r>
            <a:r>
              <a:rPr lang="en-US" altLang="zh-TW" baseline="50000" dirty="0"/>
              <a:t>1</a:t>
            </a:r>
            <a:r>
              <a:rPr lang="en-US" altLang="zh-TW" dirty="0" smtClean="0"/>
              <a:t>+0*10</a:t>
            </a:r>
            <a:r>
              <a:rPr lang="en-US" altLang="zh-TW" baseline="50000" dirty="0"/>
              <a:t>2</a:t>
            </a:r>
            <a:r>
              <a:rPr lang="en-US" altLang="zh-TW" dirty="0" smtClean="0"/>
              <a:t>+1*10</a:t>
            </a:r>
            <a:r>
              <a:rPr lang="en-US" altLang="zh-TW" baseline="50000" dirty="0"/>
              <a:t>3</a:t>
            </a:r>
            <a:endParaRPr lang="zh-TW" altLang="en-US" baseline="50000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873ED-467F-4A6C-95E2-2BED4EF77DBB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521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二進位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/>
              <a:t>二進位是計算技術中廣泛採用的一種</a:t>
            </a:r>
            <a:r>
              <a:rPr lang="zh-TW" altLang="en-US" dirty="0" smtClean="0"/>
              <a:t>數字系統。</a:t>
            </a:r>
            <a:endParaRPr lang="en-US" altLang="zh-TW" dirty="0" smtClean="0"/>
          </a:p>
          <a:p>
            <a:r>
              <a:rPr lang="zh-TW" altLang="en-US" dirty="0" smtClean="0"/>
              <a:t>二進位</a:t>
            </a:r>
            <a:r>
              <a:rPr lang="zh-TW" altLang="en-US" dirty="0"/>
              <a:t>的數據是用</a:t>
            </a:r>
            <a:r>
              <a:rPr lang="en-US" altLang="zh-TW" dirty="0"/>
              <a:t>0</a:t>
            </a:r>
            <a:r>
              <a:rPr lang="zh-TW" altLang="en-US" dirty="0"/>
              <a:t>和</a:t>
            </a:r>
            <a:r>
              <a:rPr lang="en-US" altLang="zh-TW" dirty="0"/>
              <a:t>1</a:t>
            </a:r>
            <a:r>
              <a:rPr lang="zh-TW" altLang="en-US" dirty="0"/>
              <a:t>兩個數碼來表示的數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zh-TW" altLang="en-US" dirty="0" smtClean="0"/>
              <a:t>它的</a:t>
            </a:r>
            <a:r>
              <a:rPr lang="zh-TW" altLang="en-US" dirty="0"/>
              <a:t>基數為</a:t>
            </a:r>
            <a:r>
              <a:rPr lang="en-US" altLang="zh-TW" dirty="0"/>
              <a:t>2</a:t>
            </a:r>
            <a:r>
              <a:rPr lang="zh-TW" altLang="en-US" dirty="0"/>
              <a:t>，進位規則是「逢二進一」，借位規則是「借一當二」，由</a:t>
            </a:r>
            <a:r>
              <a:rPr lang="en-US" altLang="zh-TW" dirty="0"/>
              <a:t>17</a:t>
            </a:r>
            <a:r>
              <a:rPr lang="zh-TW" altLang="en-US" dirty="0"/>
              <a:t>世紀德國數理哲學大師萊布尼茲發現</a:t>
            </a:r>
            <a:r>
              <a:rPr lang="zh-TW" altLang="en-US" dirty="0" smtClean="0"/>
              <a:t>。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873ED-467F-4A6C-95E2-2BED4EF77DBB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946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二進位轉換十進位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/>
              <a:t>可以</a:t>
            </a:r>
            <a:r>
              <a:rPr lang="zh-TW" altLang="en-US" dirty="0" smtClean="0"/>
              <a:t>用</a:t>
            </a:r>
            <a:r>
              <a:rPr lang="en-US" altLang="zh-TW" dirty="0" smtClean="0"/>
              <a:t>2</a:t>
            </a:r>
            <a:r>
              <a:rPr lang="zh-TW" altLang="en-US" dirty="0" smtClean="0"/>
              <a:t>的</a:t>
            </a:r>
            <a:r>
              <a:rPr lang="zh-TW" altLang="en-US" dirty="0"/>
              <a:t>次方來表達</a:t>
            </a:r>
            <a:endParaRPr lang="en-US" altLang="zh-TW" dirty="0"/>
          </a:p>
          <a:p>
            <a:r>
              <a:rPr lang="zh-TW" altLang="en-US" dirty="0"/>
              <a:t>例如：</a:t>
            </a:r>
            <a:endParaRPr lang="en-US" altLang="zh-TW" dirty="0"/>
          </a:p>
          <a:p>
            <a:pPr lvl="1"/>
            <a:r>
              <a:rPr lang="en-US" altLang="zh-TW" dirty="0" smtClean="0"/>
              <a:t>0</a:t>
            </a:r>
            <a:r>
              <a:rPr lang="zh-TW" altLang="en-US" dirty="0" smtClean="0"/>
              <a:t>可以</a:t>
            </a:r>
            <a:r>
              <a:rPr lang="zh-TW" altLang="en-US" dirty="0"/>
              <a:t>看成</a:t>
            </a:r>
            <a:r>
              <a:rPr lang="zh-TW" altLang="en-US" dirty="0" smtClean="0"/>
              <a:t>是</a:t>
            </a:r>
            <a:r>
              <a:rPr lang="en-US" altLang="zh-TW" dirty="0" smtClean="0"/>
              <a:t>0*2</a:t>
            </a:r>
            <a:r>
              <a:rPr lang="en-US" altLang="zh-TW" baseline="50000" dirty="0" smtClean="0"/>
              <a:t>0 </a:t>
            </a:r>
            <a:r>
              <a:rPr lang="en-US" altLang="zh-TW" dirty="0"/>
              <a:t>= </a:t>
            </a:r>
            <a:r>
              <a:rPr lang="en-US" altLang="zh-TW" dirty="0" smtClean="0"/>
              <a:t>0</a:t>
            </a:r>
          </a:p>
          <a:p>
            <a:pPr lvl="1"/>
            <a:r>
              <a:rPr lang="en-US" altLang="zh-TW" dirty="0" smtClean="0"/>
              <a:t>1</a:t>
            </a:r>
            <a:r>
              <a:rPr lang="zh-TW" altLang="en-US" dirty="0" smtClean="0"/>
              <a:t>可以看成是</a:t>
            </a:r>
            <a:r>
              <a:rPr lang="en-US" altLang="zh-TW" dirty="0" smtClean="0"/>
              <a:t>1*2</a:t>
            </a:r>
            <a:r>
              <a:rPr lang="en-US" altLang="zh-TW" baseline="50000" dirty="0" smtClean="0"/>
              <a:t>0 </a:t>
            </a:r>
            <a:r>
              <a:rPr lang="en-US" altLang="zh-TW" dirty="0" smtClean="0"/>
              <a:t>= 1</a:t>
            </a:r>
            <a:endParaRPr lang="en-US" altLang="zh-TW" dirty="0"/>
          </a:p>
          <a:p>
            <a:pPr lvl="1"/>
            <a:r>
              <a:rPr lang="en-US" altLang="zh-TW" dirty="0" smtClean="0"/>
              <a:t>10</a:t>
            </a:r>
            <a:r>
              <a:rPr lang="zh-TW" altLang="en-US" dirty="0" smtClean="0"/>
              <a:t>可以</a:t>
            </a:r>
            <a:r>
              <a:rPr lang="zh-TW" altLang="en-US" dirty="0"/>
              <a:t>看成</a:t>
            </a:r>
            <a:r>
              <a:rPr lang="zh-TW" altLang="en-US" dirty="0" smtClean="0"/>
              <a:t>是</a:t>
            </a:r>
            <a:r>
              <a:rPr lang="en-US" altLang="zh-TW" dirty="0" smtClean="0"/>
              <a:t>0*2</a:t>
            </a:r>
            <a:r>
              <a:rPr lang="en-US" altLang="zh-TW" baseline="50000" dirty="0"/>
              <a:t>0</a:t>
            </a:r>
            <a:r>
              <a:rPr lang="en-US" altLang="zh-TW" dirty="0" smtClean="0"/>
              <a:t>+1*2</a:t>
            </a:r>
            <a:r>
              <a:rPr lang="en-US" altLang="zh-TW" baseline="50000" dirty="0"/>
              <a:t>1 </a:t>
            </a:r>
            <a:r>
              <a:rPr lang="en-US" altLang="zh-TW" dirty="0" smtClean="0"/>
              <a:t>= 2</a:t>
            </a:r>
          </a:p>
          <a:p>
            <a:pPr lvl="1"/>
            <a:r>
              <a:rPr lang="en-US" altLang="zh-TW" dirty="0" smtClean="0"/>
              <a:t>101</a:t>
            </a:r>
            <a:r>
              <a:rPr lang="zh-TW" altLang="en-US" dirty="0" smtClean="0"/>
              <a:t>可以</a:t>
            </a:r>
            <a:r>
              <a:rPr lang="zh-TW" altLang="en-US" dirty="0"/>
              <a:t>看成</a:t>
            </a:r>
            <a:r>
              <a:rPr lang="zh-TW" altLang="en-US" dirty="0" smtClean="0"/>
              <a:t>是</a:t>
            </a:r>
            <a:r>
              <a:rPr lang="en-US" altLang="zh-TW" dirty="0" smtClean="0"/>
              <a:t>1*2</a:t>
            </a:r>
            <a:r>
              <a:rPr lang="en-US" altLang="zh-TW" baseline="50000" dirty="0" smtClean="0"/>
              <a:t>0</a:t>
            </a:r>
            <a:r>
              <a:rPr lang="en-US" altLang="zh-TW" dirty="0" smtClean="0"/>
              <a:t>+0*2</a:t>
            </a:r>
            <a:r>
              <a:rPr lang="en-US" altLang="zh-TW" baseline="50000" dirty="0" smtClean="0"/>
              <a:t>1</a:t>
            </a:r>
            <a:r>
              <a:rPr lang="en-US" altLang="zh-TW" dirty="0" smtClean="0"/>
              <a:t>+1*2</a:t>
            </a:r>
            <a:r>
              <a:rPr lang="en-US" altLang="zh-TW" baseline="50000" dirty="0"/>
              <a:t>2</a:t>
            </a:r>
            <a:r>
              <a:rPr lang="en-US" altLang="zh-TW" dirty="0" smtClean="0"/>
              <a:t> </a:t>
            </a:r>
            <a:r>
              <a:rPr lang="en-US" altLang="zh-TW" dirty="0"/>
              <a:t>= </a:t>
            </a:r>
            <a:r>
              <a:rPr lang="en-US" altLang="zh-TW" dirty="0" smtClean="0"/>
              <a:t>5</a:t>
            </a:r>
            <a:endParaRPr lang="en-US" altLang="zh-TW" dirty="0"/>
          </a:p>
          <a:p>
            <a:pPr marL="365760" lvl="1" indent="0">
              <a:buNone/>
            </a:pP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873ED-467F-4A6C-95E2-2BED4EF77DBB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713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佈景主題6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佈景主題6" id="{99D9D414-164E-4B72-90D2-3887CE310DBE}" vid="{93BE3A1D-A7C9-4698-9B8E-D8F9B42168A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佈景主題6</Template>
  <TotalTime>153</TotalTime>
  <Words>414</Words>
  <Application>Microsoft Office PowerPoint</Application>
  <PresentationFormat>如螢幕大小 (4:3)</PresentationFormat>
  <Paragraphs>136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9" baseType="lpstr">
      <vt:lpstr>新細明體</vt:lpstr>
      <vt:lpstr>Calibri</vt:lpstr>
      <vt:lpstr>Century Schoolbook</vt:lpstr>
      <vt:lpstr>Wingdings</vt:lpstr>
      <vt:lpstr>Wingdings 2</vt:lpstr>
      <vt:lpstr>佈景主題6</vt:lpstr>
      <vt:lpstr>數字系統</vt:lpstr>
      <vt:lpstr>常用數字系統</vt:lpstr>
      <vt:lpstr>十進位</vt:lpstr>
      <vt:lpstr> 冪（次方）</vt:lpstr>
      <vt:lpstr>十進位</vt:lpstr>
      <vt:lpstr>十進位練習</vt:lpstr>
      <vt:lpstr>解答</vt:lpstr>
      <vt:lpstr>二進位</vt:lpstr>
      <vt:lpstr>二進位轉換十進位</vt:lpstr>
      <vt:lpstr>二進位轉換十進位練習</vt:lpstr>
      <vt:lpstr>解答</vt:lpstr>
      <vt:lpstr>十進位轉二進位（參考）</vt:lpstr>
      <vt:lpstr>各數字對照表（參考）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數字系統的轉換</dc:title>
  <dc:creator>湘</dc:creator>
  <cp:lastModifiedBy>Justina</cp:lastModifiedBy>
  <cp:revision>22</cp:revision>
  <dcterms:created xsi:type="dcterms:W3CDTF">2015-07-29T05:41:25Z</dcterms:created>
  <dcterms:modified xsi:type="dcterms:W3CDTF">2015-08-25T02:24:18Z</dcterms:modified>
</cp:coreProperties>
</file>