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72" r:id="rId3"/>
    <p:sldId id="261" r:id="rId4"/>
    <p:sldId id="276" r:id="rId5"/>
    <p:sldId id="262" r:id="rId6"/>
    <p:sldId id="278" r:id="rId7"/>
    <p:sldId id="277" r:id="rId8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216" y="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3047979" y="928670"/>
            <a:ext cx="82296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3047979" y="2857496"/>
            <a:ext cx="82296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1215180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1" name="橢圓 20"/>
          <p:cNvSpPr/>
          <p:nvPr/>
        </p:nvSpPr>
        <p:spPr bwMode="auto">
          <a:xfrm>
            <a:off x="285709" y="142852"/>
            <a:ext cx="17272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09720" y="121442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4" name="橢圓 23"/>
          <p:cNvSpPr/>
          <p:nvPr/>
        </p:nvSpPr>
        <p:spPr bwMode="auto">
          <a:xfrm>
            <a:off x="1333467" y="1714488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橢圓 25"/>
          <p:cNvSpPr/>
          <p:nvPr/>
        </p:nvSpPr>
        <p:spPr bwMode="auto">
          <a:xfrm>
            <a:off x="2000221" y="200024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5" name="橢圓 24"/>
          <p:cNvSpPr/>
          <p:nvPr/>
        </p:nvSpPr>
        <p:spPr>
          <a:xfrm>
            <a:off x="2476475" y="571480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pic>
        <p:nvPicPr>
          <p:cNvPr id="32" name="圖片 31" descr="Blue-Robo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10513" y="4214818"/>
            <a:ext cx="3770924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47970"/>
            <a:ext cx="2762227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6976" y="6047970"/>
            <a:ext cx="2762227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3995" y="6047970"/>
            <a:ext cx="2762227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05235" y="0"/>
            <a:ext cx="2762227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72253" y="0"/>
            <a:ext cx="2762227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39272" y="0"/>
            <a:ext cx="2762227" cy="810030"/>
          </a:xfrm>
          <a:prstGeom prst="rect">
            <a:avLst/>
          </a:prstGeom>
        </p:spPr>
      </p:pic>
      <p:sp>
        <p:nvSpPr>
          <p:cNvPr id="2" name="文字方塊 1"/>
          <p:cNvSpPr txBox="1"/>
          <p:nvPr/>
        </p:nvSpPr>
        <p:spPr>
          <a:xfrm>
            <a:off x="164152" y="0"/>
            <a:ext cx="492443" cy="587727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2000" dirty="0"/>
              <a:t>（宜蘭縣版學生資訊課程教材）</a:t>
            </a:r>
          </a:p>
        </p:txBody>
      </p:sp>
    </p:spTree>
    <p:extLst>
      <p:ext uri="{BB962C8B-B14F-4D97-AF65-F5344CB8AC3E}">
        <p14:creationId xmlns:p14="http://schemas.microsoft.com/office/powerpoint/2010/main" val="11516658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830D5-44C8-48FE-B5FA-B0289EC6601D}" type="datetimeFigureOut">
              <a:rPr lang="zh-TW" altLang="en-US" smtClean="0"/>
              <a:pPr/>
              <a:t>2017/9/1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66944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235200" cy="5851525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830D5-44C8-48FE-B5FA-B0289EC6601D}" type="datetimeFigureOut">
              <a:rPr lang="zh-TW" altLang="en-US" smtClean="0"/>
              <a:pPr/>
              <a:t>2017/9/1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20341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723900"/>
            <a:ext cx="9956800" cy="693738"/>
          </a:xfrm>
        </p:spPr>
        <p:txBody>
          <a:bodyPr/>
          <a:lstStyle/>
          <a:p>
            <a:r>
              <a:rPr kumimoji="0" lang="zh-TW" altLang="en-US" dirty="0"/>
              <a:t>按一下以編輯母片標題樣式</a:t>
            </a:r>
            <a:endParaRPr kumimoji="0" lang="en-US" dirty="0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9956800" cy="4873752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pic>
        <p:nvPicPr>
          <p:cNvPr id="11" name="圖片 10" descr="winbu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104713">
            <a:off x="141110" y="70208"/>
            <a:ext cx="1304549" cy="906662"/>
          </a:xfrm>
          <a:prstGeom prst="rect">
            <a:avLst/>
          </a:prstGeom>
        </p:spPr>
      </p:pic>
      <p:sp>
        <p:nvSpPr>
          <p:cNvPr id="4" name="文字方塊 3"/>
          <p:cNvSpPr txBox="1"/>
          <p:nvPr/>
        </p:nvSpPr>
        <p:spPr>
          <a:xfrm>
            <a:off x="190460" y="6512868"/>
            <a:ext cx="30572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dirty="0"/>
              <a:t>（宜蘭縣版學生資訊課程教材）</a:t>
            </a:r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12" name="頁尾版面配置區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dirty="0"/>
              <a:t>（宜蘭縣版學生資訊課程教材）</a:t>
            </a:r>
          </a:p>
        </p:txBody>
      </p:sp>
      <p:sp>
        <p:nvSpPr>
          <p:cNvPr id="15" name="投影片編號版面配置區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3260310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48000" y="2895600"/>
            <a:ext cx="82296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048000" y="5010150"/>
            <a:ext cx="82296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2008" y="1106932"/>
            <a:ext cx="2286000" cy="508000"/>
          </a:xfrm>
        </p:spPr>
        <p:txBody>
          <a:bodyPr/>
          <a:lstStyle/>
          <a:p>
            <a:fld id="{6A6830D5-44C8-48FE-B5FA-B0289EC6601D}" type="datetimeFigureOut">
              <a:rPr lang="zh-TW" altLang="en-US" smtClean="0"/>
              <a:pPr/>
              <a:t>2017/9/1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6208" y="4114800"/>
            <a:ext cx="3657600" cy="512064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矩形 9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矩形 10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矩形 11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8" name="矩形 17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9" name="橢圓 18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0" name="橢圓 19"/>
          <p:cNvSpPr/>
          <p:nvPr/>
        </p:nvSpPr>
        <p:spPr bwMode="auto">
          <a:xfrm>
            <a:off x="1766272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1" name="橢圓 20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2" name="橢圓 21"/>
          <p:cNvSpPr/>
          <p:nvPr/>
        </p:nvSpPr>
        <p:spPr bwMode="auto">
          <a:xfrm>
            <a:off x="2218944" y="579120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橢圓 22"/>
          <p:cNvSpPr/>
          <p:nvPr/>
        </p:nvSpPr>
        <p:spPr bwMode="auto">
          <a:xfrm>
            <a:off x="2505387" y="4479888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12130592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787488" y="4928702"/>
            <a:ext cx="812800" cy="517524"/>
          </a:xfrm>
        </p:spPr>
        <p:txBody>
          <a:bodyPr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265282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830D5-44C8-48FE-B5FA-B0289EC6601D}" type="datetimeFigureOut">
              <a:rPr lang="zh-TW" altLang="en-US" smtClean="0"/>
              <a:pPr/>
              <a:t>2017/9/1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5693664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750435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058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830D5-44C8-48FE-B5FA-B0289EC6601D}" type="datetimeFigureOut">
              <a:rPr lang="zh-TW" altLang="en-US" smtClean="0"/>
              <a:pPr/>
              <a:t>2017/9/1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6096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58293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6096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57912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48002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A6830D5-44C8-48FE-B5FA-B0289EC6601D}" type="datetimeFigureOut">
              <a:rPr lang="zh-TW" altLang="en-US" smtClean="0"/>
              <a:pPr/>
              <a:t>2017/9/1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1337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830D5-44C8-48FE-B5FA-B0289EC6601D}" type="datetimeFigureOut">
              <a:rPr lang="zh-TW" altLang="en-US" smtClean="0"/>
              <a:pPr/>
              <a:t>2017/9/1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15192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5547360" y="3124200"/>
            <a:ext cx="6309360" cy="6096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9083040" y="274320"/>
            <a:ext cx="2036064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2" name="矩形 11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4" name="橢圓 13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406400" y="274320"/>
            <a:ext cx="7518400" cy="6327648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A6830D5-44C8-48FE-B5FA-B0289EC6601D}" type="datetimeFigureOut">
              <a:rPr lang="zh-TW" altLang="en-US" smtClean="0"/>
              <a:pPr/>
              <a:t>2017/9/1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737052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3" name="橢圓 12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5518404" y="3124200"/>
            <a:ext cx="6309360" cy="6096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82296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9021064" y="264795"/>
            <a:ext cx="2032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1" name="矩形 10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A6830D5-44C8-48FE-B5FA-B0289EC6601D}" type="datetimeFigureOut">
              <a:rPr lang="zh-TW" altLang="en-US" smtClean="0"/>
              <a:pPr/>
              <a:t>2017/9/1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54254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99568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10454640" y="1017843"/>
            <a:ext cx="2011680" cy="512064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A6830D5-44C8-48FE-B5FA-B0289EC6601D}" type="datetimeFigureOut">
              <a:rPr lang="zh-TW" altLang="en-US" smtClean="0"/>
              <a:pPr/>
              <a:t>2017/9/1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9853648" y="3676280"/>
            <a:ext cx="3200400" cy="48768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1016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0" name="矩形 9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2" name="橢圓 11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10838688" y="5734050"/>
            <a:ext cx="8128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36900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/>
              <a:t>兩段式開關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936584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專案說明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/>
              <a:t>本專案以按鈕模擬家中常用的開關設備，利用按鈕，控制</a:t>
            </a:r>
            <a:r>
              <a:rPr lang="en-US" altLang="zh-TW" dirty="0"/>
              <a:t>LED</a:t>
            </a:r>
            <a:r>
              <a:rPr lang="zh-TW" altLang="en-US" dirty="0"/>
              <a:t>的明滅。</a:t>
            </a:r>
            <a:endParaRPr lang="en-US" altLang="zh-TW" dirty="0"/>
          </a:p>
          <a:p>
            <a:pPr lvl="1"/>
            <a:r>
              <a:rPr lang="zh-TW" altLang="en-US" dirty="0"/>
              <a:t>當第一次按下（放開）之後，</a:t>
            </a:r>
            <a:r>
              <a:rPr lang="en-US" altLang="zh-TW" dirty="0"/>
              <a:t>LED</a:t>
            </a:r>
            <a:r>
              <a:rPr lang="zh-TW" altLang="en-US" dirty="0"/>
              <a:t>變亮。</a:t>
            </a:r>
            <a:endParaRPr lang="en-US" altLang="zh-TW" dirty="0"/>
          </a:p>
          <a:p>
            <a:pPr lvl="1"/>
            <a:r>
              <a:rPr lang="zh-TW" altLang="en-US" dirty="0"/>
              <a:t>當第二次按下（放開）之後，</a:t>
            </a:r>
            <a:r>
              <a:rPr lang="en-US" altLang="zh-TW" dirty="0"/>
              <a:t>LED</a:t>
            </a:r>
            <a:r>
              <a:rPr lang="zh-TW" altLang="en-US" dirty="0"/>
              <a:t>變暗。</a:t>
            </a:r>
            <a:endParaRPr lang="en-US" altLang="zh-TW" dirty="0"/>
          </a:p>
          <a:p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2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700997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/>
              <a:t>連接方式</a:t>
            </a:r>
          </a:p>
        </p:txBody>
      </p:sp>
      <p:sp>
        <p:nvSpPr>
          <p:cNvPr id="6" name="副標題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4294967295"/>
          </p:nvPr>
        </p:nvSpPr>
        <p:spPr>
          <a:xfrm>
            <a:off x="10058400" y="5734050"/>
            <a:ext cx="609600" cy="520700"/>
          </a:xfrm>
        </p:spPr>
        <p:txBody>
          <a:bodyPr/>
          <a:lstStyle/>
          <a:p>
            <a:fld id="{89218737-88BB-47C6-91B1-F008DADC8C38}" type="slidenum">
              <a:rPr lang="zh-TW" altLang="en-US" smtClean="0"/>
              <a:pPr/>
              <a:t>3</a:t>
            </a:fld>
            <a:endParaRPr lang="zh-TW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內容版面配置區 7" descr="button2.pn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856849" y="1623462"/>
            <a:ext cx="5716302" cy="4827100"/>
          </a:xfr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連接方式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4</a:t>
            </a:fld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5584951" y="2636923"/>
            <a:ext cx="544943" cy="591097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088813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/>
              <a:t>程式</a:t>
            </a:r>
          </a:p>
        </p:txBody>
      </p:sp>
      <p:sp>
        <p:nvSpPr>
          <p:cNvPr id="6" name="副標題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4294967295"/>
          </p:nvPr>
        </p:nvSpPr>
        <p:spPr>
          <a:xfrm>
            <a:off x="10058400" y="5734050"/>
            <a:ext cx="609600" cy="520700"/>
          </a:xfrm>
        </p:spPr>
        <p:txBody>
          <a:bodyPr/>
          <a:lstStyle/>
          <a:p>
            <a:fld id="{89218737-88BB-47C6-91B1-F008DADC8C38}" type="slidenum">
              <a:rPr lang="zh-TW" altLang="en-US" smtClean="0"/>
              <a:pPr/>
              <a:t>5</a:t>
            </a:fld>
            <a:endParaRPr lang="zh-TW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程式設計小技巧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當程式需要對於同個動作，進行不同反應時，可以藉由</a:t>
            </a:r>
            <a:r>
              <a:rPr lang="zh-TW" altLang="en-US" dirty="0">
                <a:solidFill>
                  <a:srgbClr val="FF0000"/>
                </a:solidFill>
              </a:rPr>
              <a:t>變數</a:t>
            </a:r>
            <a:r>
              <a:rPr lang="zh-TW" altLang="en-US" dirty="0"/>
              <a:t>協助。</a:t>
            </a:r>
            <a:endParaRPr lang="en-US" altLang="zh-TW" dirty="0"/>
          </a:p>
          <a:p>
            <a:r>
              <a:rPr lang="zh-TW" altLang="en-US" dirty="0"/>
              <a:t>例如：同樣是按按鈕（同個動作），第一次按是要開燈，但是第二次按是要關燈（不同反應），以此類推。</a:t>
            </a:r>
            <a:endParaRPr lang="en-US" altLang="zh-TW" dirty="0"/>
          </a:p>
          <a:p>
            <a:pPr lvl="1"/>
            <a:r>
              <a:rPr lang="zh-TW" altLang="en-US" dirty="0"/>
              <a:t>設定一個</a:t>
            </a:r>
            <a:r>
              <a:rPr lang="zh-TW" altLang="en-US" dirty="0">
                <a:solidFill>
                  <a:srgbClr val="FF0000"/>
                </a:solidFill>
              </a:rPr>
              <a:t>變數</a:t>
            </a:r>
            <a:r>
              <a:rPr lang="zh-TW" altLang="en-US" dirty="0"/>
              <a:t>，初始值為</a:t>
            </a:r>
            <a:r>
              <a:rPr lang="en-US" altLang="zh-TW" dirty="0">
                <a:solidFill>
                  <a:srgbClr val="FF0000"/>
                </a:solidFill>
              </a:rPr>
              <a:t>1</a:t>
            </a:r>
            <a:r>
              <a:rPr lang="zh-TW" altLang="en-US" dirty="0"/>
              <a:t>（它只有</a:t>
            </a:r>
            <a:r>
              <a:rPr lang="en-US" altLang="zh-TW" dirty="0"/>
              <a:t>1</a:t>
            </a:r>
            <a:r>
              <a:rPr lang="zh-TW" altLang="en-US" dirty="0"/>
              <a:t>或</a:t>
            </a:r>
            <a:r>
              <a:rPr lang="en-US" altLang="zh-TW" dirty="0"/>
              <a:t>2</a:t>
            </a:r>
            <a:r>
              <a:rPr lang="zh-TW" altLang="en-US" dirty="0"/>
              <a:t>兩個值）。</a:t>
            </a:r>
            <a:endParaRPr lang="en-US" altLang="zh-TW" dirty="0"/>
          </a:p>
          <a:p>
            <a:pPr lvl="1"/>
            <a:endParaRPr lang="en-US" altLang="zh-TW" dirty="0"/>
          </a:p>
          <a:p>
            <a:pPr marL="365760" lvl="1" indent="0">
              <a:buNone/>
            </a:pPr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6</a:t>
            </a:fld>
            <a:endParaRPr lang="zh-TW" altLang="en-US" dirty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1429374"/>
              </p:ext>
            </p:extLst>
          </p:nvPr>
        </p:nvGraphicFramePr>
        <p:xfrm>
          <a:off x="2919805" y="3551766"/>
          <a:ext cx="5089891" cy="24428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74104">
                  <a:extLst>
                    <a:ext uri="{9D8B030D-6E8A-4147-A177-3AD203B41FA5}">
                      <a16:colId xmlns:a16="http://schemas.microsoft.com/office/drawing/2014/main" val="3839225868"/>
                    </a:ext>
                  </a:extLst>
                </a:gridCol>
                <a:gridCol w="1377783">
                  <a:extLst>
                    <a:ext uri="{9D8B030D-6E8A-4147-A177-3AD203B41FA5}">
                      <a16:colId xmlns:a16="http://schemas.microsoft.com/office/drawing/2014/main" val="2970296471"/>
                    </a:ext>
                  </a:extLst>
                </a:gridCol>
                <a:gridCol w="1262357">
                  <a:extLst>
                    <a:ext uri="{9D8B030D-6E8A-4147-A177-3AD203B41FA5}">
                      <a16:colId xmlns:a16="http://schemas.microsoft.com/office/drawing/2014/main" val="3646576015"/>
                    </a:ext>
                  </a:extLst>
                </a:gridCol>
                <a:gridCol w="1375647">
                  <a:extLst>
                    <a:ext uri="{9D8B030D-6E8A-4147-A177-3AD203B41FA5}">
                      <a16:colId xmlns:a16="http://schemas.microsoft.com/office/drawing/2014/main" val="1234110628"/>
                    </a:ext>
                  </a:extLst>
                </a:gridCol>
              </a:tblGrid>
              <a:tr h="796968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</a:rPr>
                        <a:t>次數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zh-TW" sz="1800" kern="100">
                          <a:effectLst/>
                        </a:rPr>
                        <a:t>判斷條件</a:t>
                      </a:r>
                      <a:endParaRPr lang="zh-TW" sz="18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</a:rPr>
                        <a:t>執行動作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zh-TW" sz="1800" kern="100">
                          <a:effectLst/>
                        </a:rPr>
                        <a:t>執行後</a:t>
                      </a:r>
                      <a:endParaRPr lang="zh-TW" sz="18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75146677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solidFill>
                            <a:schemeClr val="tx1"/>
                          </a:solidFill>
                          <a:effectLst/>
                        </a:rPr>
                        <a:t>奇數次</a:t>
                      </a:r>
                      <a:endParaRPr lang="zh-TW" sz="18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DD4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</a:rPr>
                        <a:t>變數值為</a:t>
                      </a:r>
                      <a:r>
                        <a:rPr lang="en-US" sz="1800" kern="100" dirty="0">
                          <a:effectLst/>
                        </a:rPr>
                        <a:t>1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DD4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zh-TW" sz="1800" kern="100">
                          <a:effectLst/>
                        </a:rPr>
                        <a:t>開燈</a:t>
                      </a:r>
                      <a:endParaRPr lang="zh-TW" sz="18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zh-TW" sz="1800" kern="100">
                          <a:effectLst/>
                        </a:rPr>
                        <a:t>變數值為</a:t>
                      </a:r>
                      <a:r>
                        <a:rPr lang="en-US" sz="1800" kern="100">
                          <a:effectLst/>
                        </a:rPr>
                        <a:t>2</a:t>
                      </a:r>
                      <a:endParaRPr lang="zh-TW" sz="18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81232692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solidFill>
                            <a:schemeClr val="tx1"/>
                          </a:solidFill>
                          <a:effectLst/>
                        </a:rPr>
                        <a:t>偶數次</a:t>
                      </a:r>
                      <a:endParaRPr lang="zh-TW" sz="18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8EBF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</a:rPr>
                        <a:t>變數值為</a:t>
                      </a:r>
                      <a:r>
                        <a:rPr lang="en-US" sz="1800" kern="100" dirty="0">
                          <a:effectLst/>
                        </a:rPr>
                        <a:t>2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8EBF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</a:rPr>
                        <a:t>關燈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</a:rPr>
                        <a:t>變數值為</a:t>
                      </a:r>
                      <a:r>
                        <a:rPr lang="en-US" sz="1800" kern="100" dirty="0">
                          <a:effectLst/>
                        </a:rPr>
                        <a:t>1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931256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13101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                 程式碼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1981200" y="1600200"/>
            <a:ext cx="4333285" cy="4873752"/>
          </a:xfrm>
        </p:spPr>
        <p:txBody>
          <a:bodyPr>
            <a:normAutofit/>
          </a:bodyPr>
          <a:lstStyle/>
          <a:p>
            <a:r>
              <a:rPr lang="zh-TW" altLang="en-US" dirty="0"/>
              <a:t>設定腳位</a:t>
            </a:r>
            <a:r>
              <a:rPr lang="en-US" altLang="zh-TW" dirty="0"/>
              <a:t>3</a:t>
            </a:r>
            <a:r>
              <a:rPr lang="zh-TW" altLang="en-US" dirty="0"/>
              <a:t>為輸入。</a:t>
            </a:r>
            <a:endParaRPr lang="en-US" altLang="zh-TW" dirty="0"/>
          </a:p>
          <a:p>
            <a:r>
              <a:rPr lang="zh-TW" altLang="en-US" dirty="0"/>
              <a:t>設定腳位</a:t>
            </a:r>
            <a:r>
              <a:rPr lang="en-US" altLang="zh-TW" dirty="0"/>
              <a:t>13</a:t>
            </a:r>
            <a:r>
              <a:rPr lang="zh-TW" altLang="en-US" dirty="0"/>
              <a:t>為輸出。</a:t>
            </a:r>
            <a:endParaRPr lang="en-US" altLang="zh-TW" dirty="0"/>
          </a:p>
          <a:p>
            <a:r>
              <a:rPr lang="zh-TW" altLang="en-US" dirty="0"/>
              <a:t>設定變數「判斷」為</a:t>
            </a:r>
            <a:r>
              <a:rPr lang="en-US" altLang="zh-TW" dirty="0"/>
              <a:t>1</a:t>
            </a:r>
            <a:r>
              <a:rPr lang="zh-TW" altLang="en-US" dirty="0"/>
              <a:t>。</a:t>
            </a:r>
            <a:endParaRPr lang="en-US" altLang="zh-TW" dirty="0"/>
          </a:p>
          <a:p>
            <a:r>
              <a:rPr lang="zh-TW" altLang="en-US" dirty="0"/>
              <a:t>重複執行：</a:t>
            </a:r>
            <a:endParaRPr lang="en-US" altLang="zh-TW" dirty="0"/>
          </a:p>
          <a:p>
            <a:pPr lvl="1"/>
            <a:r>
              <a:rPr lang="zh-TW" altLang="en-US" dirty="0"/>
              <a:t>等待腳位</a:t>
            </a:r>
            <a:r>
              <a:rPr lang="en-US" altLang="zh-TW" dirty="0"/>
              <a:t>3</a:t>
            </a:r>
            <a:r>
              <a:rPr lang="zh-TW" altLang="en-US" dirty="0"/>
              <a:t>等於</a:t>
            </a:r>
            <a:r>
              <a:rPr lang="en-US" altLang="zh-TW" dirty="0"/>
              <a:t>1</a:t>
            </a:r>
            <a:r>
              <a:rPr lang="zh-TW" altLang="en-US" dirty="0"/>
              <a:t>（按下按鈕）</a:t>
            </a:r>
            <a:endParaRPr lang="en-US" altLang="zh-TW" dirty="0"/>
          </a:p>
          <a:p>
            <a:pPr lvl="1"/>
            <a:r>
              <a:rPr lang="zh-TW" altLang="en-US" dirty="0"/>
              <a:t>等待腳位</a:t>
            </a:r>
            <a:r>
              <a:rPr lang="en-US" altLang="zh-TW" dirty="0"/>
              <a:t>3</a:t>
            </a:r>
            <a:r>
              <a:rPr lang="zh-TW" altLang="en-US" dirty="0"/>
              <a:t>等於</a:t>
            </a:r>
            <a:r>
              <a:rPr lang="en-US" altLang="zh-TW" dirty="0"/>
              <a:t>0</a:t>
            </a:r>
            <a:r>
              <a:rPr lang="zh-TW" altLang="en-US" dirty="0"/>
              <a:t>（放開按鈕）</a:t>
            </a:r>
            <a:endParaRPr lang="en-US" altLang="zh-TW" dirty="0"/>
          </a:p>
          <a:p>
            <a:pPr lvl="1"/>
            <a:r>
              <a:rPr lang="zh-TW" altLang="en-US" dirty="0"/>
              <a:t>如果變數「判斷」等於</a:t>
            </a:r>
            <a:r>
              <a:rPr lang="en-US" altLang="zh-TW" dirty="0"/>
              <a:t>1</a:t>
            </a:r>
            <a:r>
              <a:rPr lang="zh-TW" altLang="en-US" dirty="0"/>
              <a:t>，則腳位</a:t>
            </a:r>
            <a:r>
              <a:rPr lang="en-US" altLang="zh-TW" dirty="0"/>
              <a:t>13</a:t>
            </a:r>
            <a:r>
              <a:rPr lang="zh-TW" altLang="en-US" dirty="0"/>
              <a:t>輸出值設為</a:t>
            </a:r>
            <a:r>
              <a:rPr lang="en-US" altLang="zh-TW" dirty="0"/>
              <a:t>1</a:t>
            </a:r>
            <a:r>
              <a:rPr lang="zh-TW" altLang="en-US" dirty="0"/>
              <a:t>（亮燈），變數「判斷」設為</a:t>
            </a:r>
            <a:r>
              <a:rPr lang="en-US" altLang="zh-TW" dirty="0"/>
              <a:t>2</a:t>
            </a:r>
            <a:r>
              <a:rPr lang="zh-TW" altLang="en-US" dirty="0"/>
              <a:t>，否則（變數「判斷」等於</a:t>
            </a:r>
            <a:r>
              <a:rPr lang="en-US" altLang="zh-TW" dirty="0"/>
              <a:t>2</a:t>
            </a:r>
            <a:r>
              <a:rPr lang="zh-TW" altLang="en-US" dirty="0"/>
              <a:t>），則腳位</a:t>
            </a:r>
            <a:r>
              <a:rPr lang="en-US" altLang="zh-TW" dirty="0"/>
              <a:t>13</a:t>
            </a:r>
            <a:r>
              <a:rPr lang="zh-TW" altLang="en-US" dirty="0"/>
              <a:t>輸出值設為</a:t>
            </a:r>
            <a:r>
              <a:rPr lang="en-US" altLang="zh-TW" dirty="0"/>
              <a:t>0</a:t>
            </a:r>
            <a:r>
              <a:rPr lang="zh-TW" altLang="en-US" dirty="0"/>
              <a:t>（滅燈），設定變數「判斷」為</a:t>
            </a:r>
            <a:r>
              <a:rPr lang="en-US" altLang="zh-TW" dirty="0"/>
              <a:t>1</a:t>
            </a:r>
            <a:r>
              <a:rPr lang="zh-TW" altLang="en-US" dirty="0"/>
              <a:t>。</a:t>
            </a:r>
            <a:endParaRPr lang="en-US" altLang="zh-TW" dirty="0"/>
          </a:p>
          <a:p>
            <a:pPr lvl="1"/>
            <a:endParaRPr lang="en-US" altLang="zh-TW" dirty="0"/>
          </a:p>
          <a:p>
            <a:pPr lvl="1"/>
            <a:endParaRPr lang="en-US" altLang="zh-TW" dirty="0"/>
          </a:p>
          <a:p>
            <a:pPr lvl="1"/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7</a:t>
            </a:fld>
            <a:endParaRPr lang="zh-TW" altLang="en-US" dirty="0"/>
          </a:p>
        </p:txBody>
      </p:sp>
      <p:pic>
        <p:nvPicPr>
          <p:cNvPr id="7" name="圖片 6">
            <a:extLst>
              <a:ext uri="{FF2B5EF4-FFF2-40B4-BE49-F238E27FC236}">
                <a16:creationId xmlns:a16="http://schemas.microsoft.com/office/drawing/2014/main" id="{E817B526-5A0C-4BDE-B543-A1A4089408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9786" y="892252"/>
            <a:ext cx="3684363" cy="5581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76041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佈景主題1">
  <a:themeElements>
    <a:clrScheme name="自訂 1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2C6DF0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佈景主題1" id="{981A0CD3-FE83-499F-B56D-256930C7FA58}" vid="{791CE1E9-EBDD-4B08-9852-F1E62B82B8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佈景主題1</Template>
  <TotalTime>259</TotalTime>
  <Words>267</Words>
  <Application>Microsoft Office PowerPoint</Application>
  <PresentationFormat>寬螢幕</PresentationFormat>
  <Paragraphs>39</Paragraphs>
  <Slides>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4" baseType="lpstr">
      <vt:lpstr>新細明體</vt:lpstr>
      <vt:lpstr>Calibri</vt:lpstr>
      <vt:lpstr>Century Schoolbook</vt:lpstr>
      <vt:lpstr>Times New Roman</vt:lpstr>
      <vt:lpstr>Wingdings</vt:lpstr>
      <vt:lpstr>Wingdings 2</vt:lpstr>
      <vt:lpstr>佈景主題1</vt:lpstr>
      <vt:lpstr>兩段式開關</vt:lpstr>
      <vt:lpstr>專案說明</vt:lpstr>
      <vt:lpstr>連接方式</vt:lpstr>
      <vt:lpstr>連接方式</vt:lpstr>
      <vt:lpstr>程式</vt:lpstr>
      <vt:lpstr>程式設計小技巧</vt:lpstr>
      <vt:lpstr>                 程式碼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justina</dc:creator>
  <cp:lastModifiedBy>Justina</cp:lastModifiedBy>
  <cp:revision>42</cp:revision>
  <dcterms:created xsi:type="dcterms:W3CDTF">2016-08-03T01:20:23Z</dcterms:created>
  <dcterms:modified xsi:type="dcterms:W3CDTF">2017-09-01T02:47:26Z</dcterms:modified>
</cp:coreProperties>
</file>