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65" r:id="rId4"/>
    <p:sldId id="283" r:id="rId5"/>
    <p:sldId id="277" r:id="rId6"/>
    <p:sldId id="279" r:id="rId7"/>
    <p:sldId id="280" r:id="rId8"/>
    <p:sldId id="278" r:id="rId9"/>
    <p:sldId id="266" r:id="rId10"/>
    <p:sldId id="257" r:id="rId11"/>
    <p:sldId id="276" r:id="rId12"/>
    <p:sldId id="281" r:id="rId13"/>
    <p:sldId id="282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64152" y="0"/>
            <a:ext cx="492443" cy="5877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/>
              <a:t>（宜蘭縣版學生資訊課程教材）</a:t>
            </a:r>
          </a:p>
        </p:txBody>
      </p:sp>
    </p:spTree>
    <p:extLst>
      <p:ext uri="{BB962C8B-B14F-4D97-AF65-F5344CB8AC3E}">
        <p14:creationId xmlns:p14="http://schemas.microsoft.com/office/powerpoint/2010/main" val="1151665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94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34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23900"/>
            <a:ext cx="9956800" cy="693738"/>
          </a:xfrm>
        </p:spPr>
        <p:txBody>
          <a:bodyPr/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60" y="6512868"/>
            <a:ext cx="30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（宜蘭縣版學生資訊課程教材）</a:t>
            </a: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260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52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04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800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19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2017/8/31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705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2017/8/31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2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6830D5-44C8-48FE-B5FA-B0289EC6601D}" type="datetimeFigureOut">
              <a:rPr lang="zh-TW" altLang="en-US" smtClean="0"/>
              <a:pPr/>
              <a:t>2017/8/31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9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210.70.70.242/eegc/epaper/10008/10008P-2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/>
              <a:t>播放</a:t>
            </a:r>
            <a:r>
              <a:rPr lang="zh-TW" altLang="en-US" sz="4000" dirty="0"/>
              <a:t>音樂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365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程式碼：播放一聲</a:t>
            </a:r>
            <a:r>
              <a:rPr lang="en-US" altLang="zh-TW" dirty="0"/>
              <a:t>Do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529639" cy="4873752"/>
          </a:xfrm>
        </p:spPr>
        <p:txBody>
          <a:bodyPr>
            <a:normAutofit/>
          </a:bodyPr>
          <a:lstStyle/>
          <a:p>
            <a:r>
              <a:rPr lang="zh-TW" altLang="en-US" dirty="0"/>
              <a:t>設定數位腳位</a:t>
            </a:r>
            <a:r>
              <a:rPr lang="en-US" altLang="zh-TW" dirty="0"/>
              <a:t>9</a:t>
            </a:r>
            <a:r>
              <a:rPr lang="zh-TW" altLang="en-US" dirty="0"/>
              <a:t>為</a:t>
            </a:r>
            <a:r>
              <a:rPr lang="en-US" altLang="zh-TW" dirty="0"/>
              <a:t>OUTPUT</a:t>
            </a:r>
            <a:r>
              <a:rPr lang="zh-TW" altLang="en-US" dirty="0"/>
              <a:t>（輸出）。</a:t>
            </a:r>
            <a:endParaRPr lang="en-US" altLang="zh-TW" dirty="0"/>
          </a:p>
          <a:p>
            <a:r>
              <a:rPr lang="zh-TW" altLang="en-US" dirty="0"/>
              <a:t>播放音調頻率為</a:t>
            </a:r>
            <a:r>
              <a:rPr lang="en-US" altLang="zh-TW" dirty="0"/>
              <a:t>C1, 262</a:t>
            </a:r>
            <a:r>
              <a:rPr lang="zh-TW" altLang="en-US" dirty="0"/>
              <a:t>，播放</a:t>
            </a:r>
            <a:r>
              <a:rPr lang="en-US" altLang="zh-TW" dirty="0"/>
              <a:t>500</a:t>
            </a:r>
            <a:r>
              <a:rPr lang="zh-TW" altLang="en-US" dirty="0"/>
              <a:t>毫秒（</a:t>
            </a:r>
            <a:r>
              <a:rPr lang="en-US" altLang="zh-TW" dirty="0"/>
              <a:t>0.5</a:t>
            </a:r>
            <a:r>
              <a:rPr lang="zh-TW" altLang="en-US" dirty="0"/>
              <a:t>秒）。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10" y="3363685"/>
            <a:ext cx="6559635" cy="191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0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程式碼：小星星的第一段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1981200" y="1592108"/>
            <a:ext cx="7467600" cy="4873752"/>
          </a:xfrm>
        </p:spPr>
        <p:txBody>
          <a:bodyPr/>
          <a:lstStyle/>
          <a:p>
            <a:r>
              <a:rPr lang="zh-TW" altLang="en-US" dirty="0"/>
              <a:t>小星星的簡譜</a:t>
            </a:r>
          </a:p>
        </p:txBody>
      </p:sp>
      <p:pic>
        <p:nvPicPr>
          <p:cNvPr id="7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83" y="2207134"/>
            <a:ext cx="5591175" cy="40481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233257" y="2207133"/>
            <a:ext cx="5824428" cy="12238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58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程式碼：小星星的第一段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設定數位腳位</a:t>
            </a:r>
            <a:r>
              <a:rPr lang="en-US" altLang="zh-TW" dirty="0"/>
              <a:t>9</a:t>
            </a:r>
            <a:r>
              <a:rPr lang="zh-TW" altLang="en-US" dirty="0"/>
              <a:t>為</a:t>
            </a:r>
            <a:r>
              <a:rPr lang="en-US" altLang="zh-TW" dirty="0"/>
              <a:t>OUTPUT</a:t>
            </a:r>
            <a:r>
              <a:rPr lang="zh-TW" altLang="en-US" dirty="0"/>
              <a:t>（輸出）。</a:t>
            </a:r>
            <a:endParaRPr lang="en-US" altLang="zh-TW" dirty="0"/>
          </a:p>
          <a:p>
            <a:r>
              <a:rPr lang="zh-TW" altLang="en-US" dirty="0"/>
              <a:t>依照簡譜設定頻率。</a:t>
            </a:r>
            <a:endParaRPr lang="en-US" altLang="zh-TW" dirty="0"/>
          </a:p>
          <a:p>
            <a:r>
              <a:rPr lang="zh-TW" altLang="en-US" dirty="0"/>
              <a:t>每個音之間等待</a:t>
            </a:r>
            <a:r>
              <a:rPr lang="en-US" altLang="zh-TW" dirty="0"/>
              <a:t>0.5</a:t>
            </a:r>
            <a:r>
              <a:rPr lang="zh-TW" altLang="en-US" dirty="0"/>
              <a:t>秒。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6"/>
          <a:stretch/>
        </p:blipFill>
        <p:spPr>
          <a:xfrm>
            <a:off x="2346144" y="2914049"/>
            <a:ext cx="2851640" cy="3446921"/>
          </a:xfrm>
          <a:prstGeom prst="rect">
            <a:avLst/>
          </a:prstGeom>
        </p:spPr>
      </p:pic>
      <p:pic>
        <p:nvPicPr>
          <p:cNvPr id="6" name="內容版面配置區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18"/>
          <a:stretch/>
        </p:blipFill>
        <p:spPr>
          <a:xfrm>
            <a:off x="6095851" y="2921457"/>
            <a:ext cx="3287097" cy="3333801"/>
          </a:xfrm>
          <a:prstGeom prst="rect">
            <a:avLst/>
          </a:prstGeom>
        </p:spPr>
      </p:pic>
      <p:sp>
        <p:nvSpPr>
          <p:cNvPr id="12" name="加號 11"/>
          <p:cNvSpPr/>
          <p:nvPr/>
        </p:nvSpPr>
        <p:spPr>
          <a:xfrm>
            <a:off x="5286797" y="4204585"/>
            <a:ext cx="720041" cy="86584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93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小挑戰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請完成小星星整曲的程式。</a:t>
            </a:r>
            <a:endParaRPr lang="en-US" altLang="zh-TW" dirty="0"/>
          </a:p>
          <a:p>
            <a:r>
              <a:rPr lang="zh-TW" altLang="en-US" dirty="0"/>
              <a:t>提示：可以進行模組化，將小星星分成三個程式積木。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pic>
        <p:nvPicPr>
          <p:cNvPr id="5" name="內容版面配置區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7" t="20206" r="32562" b="49573"/>
          <a:stretch/>
        </p:blipFill>
        <p:spPr>
          <a:xfrm>
            <a:off x="3021973" y="2985777"/>
            <a:ext cx="1820411" cy="2102598"/>
          </a:xfrm>
          <a:prstGeom prst="rect">
            <a:avLst/>
          </a:prstGeom>
        </p:spPr>
      </p:pic>
      <p:pic>
        <p:nvPicPr>
          <p:cNvPr id="6" name="內容版面配置區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7" t="21077" r="20231" b="24000"/>
          <a:stretch/>
        </p:blipFill>
        <p:spPr>
          <a:xfrm>
            <a:off x="5883155" y="3002146"/>
            <a:ext cx="2979999" cy="33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6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專案說明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本專案是使用蜂鳴器，以程式控制，播放一段音樂。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264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連接方式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連接方式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671816" cy="4873752"/>
          </a:xfrm>
        </p:spPr>
        <p:txBody>
          <a:bodyPr/>
          <a:lstStyle/>
          <a:p>
            <a:r>
              <a:rPr lang="zh-TW" altLang="en-US" dirty="0"/>
              <a:t>使用數位腳位</a:t>
            </a:r>
            <a:r>
              <a:rPr lang="en-US" altLang="zh-TW" dirty="0"/>
              <a:t>9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S</a:t>
            </a:r>
            <a:r>
              <a:rPr lang="zh-TW" altLang="en-US" dirty="0"/>
              <a:t>接</a:t>
            </a:r>
            <a:r>
              <a:rPr lang="en-US" altLang="zh-TW" dirty="0"/>
              <a:t>S</a:t>
            </a:r>
          </a:p>
          <a:p>
            <a:r>
              <a:rPr lang="en-US" altLang="zh-TW" dirty="0"/>
              <a:t>V</a:t>
            </a:r>
            <a:r>
              <a:rPr lang="zh-TW" altLang="en-US" dirty="0"/>
              <a:t>接</a:t>
            </a:r>
            <a:r>
              <a:rPr lang="en-US" altLang="zh-TW" dirty="0"/>
              <a:t>V</a:t>
            </a:r>
          </a:p>
          <a:p>
            <a:r>
              <a:rPr lang="en-US" altLang="zh-TW" dirty="0"/>
              <a:t>G</a:t>
            </a:r>
            <a:r>
              <a:rPr lang="zh-TW" altLang="en-US" dirty="0"/>
              <a:t>接</a:t>
            </a:r>
            <a:r>
              <a:rPr lang="en-US" altLang="zh-TW" dirty="0"/>
              <a:t>G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7" name="圖片 6" descr="fff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483" y="1784076"/>
            <a:ext cx="5716302" cy="48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2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播放音樂的程式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337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程式碼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需要說明腳位號碼（模擬類比輸出）、頻率與持續的時間。</a:t>
            </a:r>
            <a:endParaRPr lang="en-US" altLang="zh-TW" dirty="0"/>
          </a:p>
          <a:p>
            <a:r>
              <a:rPr lang="zh-TW" altLang="en-US" dirty="0"/>
              <a:t>持續時間以毫秒為單位，</a:t>
            </a:r>
            <a:r>
              <a:rPr lang="en-US" altLang="zh-TW" dirty="0"/>
              <a:t>1</a:t>
            </a:r>
            <a:r>
              <a:rPr lang="zh-TW" altLang="en-US" dirty="0"/>
              <a:t>秒等於</a:t>
            </a:r>
            <a:r>
              <a:rPr lang="en-US" altLang="zh-TW" dirty="0"/>
              <a:t>1000</a:t>
            </a:r>
            <a:r>
              <a:rPr lang="zh-TW" altLang="en-US" dirty="0"/>
              <a:t>毫秒。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84" y="3778281"/>
            <a:ext cx="7348537" cy="7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8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程式碼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程式碼所支援的聲音，包含三個完整的</a:t>
            </a:r>
            <a:r>
              <a:rPr lang="en-US" altLang="zh-TW" dirty="0"/>
              <a:t>8</a:t>
            </a:r>
            <a:r>
              <a:rPr lang="zh-TW" altLang="en-US" dirty="0"/>
              <a:t>度。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16" y="2951226"/>
            <a:ext cx="8572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7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程式碼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音階</a:t>
            </a:r>
            <a:r>
              <a:rPr lang="en-US" altLang="zh-TW" dirty="0"/>
              <a:t>-</a:t>
            </a:r>
            <a:r>
              <a:rPr lang="zh-TW" altLang="en-US" dirty="0"/>
              <a:t>頻率對照表</a:t>
            </a:r>
            <a:r>
              <a:rPr lang="en-US" altLang="zh-TW" dirty="0"/>
              <a:t>(</a:t>
            </a:r>
            <a:r>
              <a:rPr lang="zh-TW" altLang="en-US" dirty="0"/>
              <a:t>單位：</a:t>
            </a:r>
            <a:r>
              <a:rPr lang="en-US" altLang="zh-TW" dirty="0"/>
              <a:t>Hz)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219915" y="5734050"/>
            <a:ext cx="714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參考資料：</a:t>
            </a:r>
            <a:r>
              <a:rPr lang="en-US" altLang="zh-TW" dirty="0">
                <a:hlinkClick r:id="rId2"/>
              </a:rPr>
              <a:t>http://210.70.70.242/eegc/epaper/10008/10008P-2.html </a:t>
            </a: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34108"/>
              </p:ext>
            </p:extLst>
          </p:nvPr>
        </p:nvGraphicFramePr>
        <p:xfrm>
          <a:off x="2640703" y="2354787"/>
          <a:ext cx="6384616" cy="3196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137">
                  <a:extLst>
                    <a:ext uri="{9D8B030D-6E8A-4147-A177-3AD203B41FA5}">
                      <a16:colId xmlns:a16="http://schemas.microsoft.com/office/drawing/2014/main" val="1447765990"/>
                    </a:ext>
                  </a:extLst>
                </a:gridCol>
                <a:gridCol w="803884">
                  <a:extLst>
                    <a:ext uri="{9D8B030D-6E8A-4147-A177-3AD203B41FA5}">
                      <a16:colId xmlns:a16="http://schemas.microsoft.com/office/drawing/2014/main" val="3090957705"/>
                    </a:ext>
                  </a:extLst>
                </a:gridCol>
                <a:gridCol w="803134">
                  <a:extLst>
                    <a:ext uri="{9D8B030D-6E8A-4147-A177-3AD203B41FA5}">
                      <a16:colId xmlns:a16="http://schemas.microsoft.com/office/drawing/2014/main" val="2407241651"/>
                    </a:ext>
                  </a:extLst>
                </a:gridCol>
                <a:gridCol w="803134">
                  <a:extLst>
                    <a:ext uri="{9D8B030D-6E8A-4147-A177-3AD203B41FA5}">
                      <a16:colId xmlns:a16="http://schemas.microsoft.com/office/drawing/2014/main" val="1658225850"/>
                    </a:ext>
                  </a:extLst>
                </a:gridCol>
                <a:gridCol w="799388">
                  <a:extLst>
                    <a:ext uri="{9D8B030D-6E8A-4147-A177-3AD203B41FA5}">
                      <a16:colId xmlns:a16="http://schemas.microsoft.com/office/drawing/2014/main" val="2974671857"/>
                    </a:ext>
                  </a:extLst>
                </a:gridCol>
                <a:gridCol w="803134">
                  <a:extLst>
                    <a:ext uri="{9D8B030D-6E8A-4147-A177-3AD203B41FA5}">
                      <a16:colId xmlns:a16="http://schemas.microsoft.com/office/drawing/2014/main" val="1611112864"/>
                    </a:ext>
                  </a:extLst>
                </a:gridCol>
                <a:gridCol w="801636">
                  <a:extLst>
                    <a:ext uri="{9D8B030D-6E8A-4147-A177-3AD203B41FA5}">
                      <a16:colId xmlns:a16="http://schemas.microsoft.com/office/drawing/2014/main" val="2643480464"/>
                    </a:ext>
                  </a:extLst>
                </a:gridCol>
                <a:gridCol w="770169">
                  <a:extLst>
                    <a:ext uri="{9D8B030D-6E8A-4147-A177-3AD203B41FA5}">
                      <a16:colId xmlns:a16="http://schemas.microsoft.com/office/drawing/2014/main" val="3216692010"/>
                    </a:ext>
                  </a:extLst>
                </a:gridCol>
              </a:tblGrid>
              <a:tr h="355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</a:rPr>
                        <a:t>低音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C1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D1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E1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F1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G1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A1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B1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84301"/>
                  </a:ext>
                </a:extLst>
              </a:tr>
              <a:tr h="355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Do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Re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Mi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Fa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860232"/>
                  </a:ext>
                </a:extLst>
              </a:tr>
              <a:tr h="355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262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294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330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349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392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440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294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644172"/>
                  </a:ext>
                </a:extLst>
              </a:tr>
              <a:tr h="355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</a:rPr>
                        <a:t>中音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C2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D2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E2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F2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G2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A2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B2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19913"/>
                  </a:ext>
                </a:extLst>
              </a:tr>
              <a:tr h="355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Do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Re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Mi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Fa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400145"/>
                  </a:ext>
                </a:extLst>
              </a:tr>
              <a:tr h="355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523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587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659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698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784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880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988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8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611500"/>
                  </a:ext>
                </a:extLst>
              </a:tr>
              <a:tr h="355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</a:rPr>
                        <a:t>高音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C3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D3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E3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F3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G3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A3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B3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8718"/>
                  </a:ext>
                </a:extLst>
              </a:tr>
              <a:tr h="355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Do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Re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Mi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Fa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La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35407"/>
                  </a:ext>
                </a:extLst>
              </a:tr>
              <a:tr h="355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1046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1175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1318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1397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1568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1760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1976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D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05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97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程式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自訂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2C6DF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981A0CD3-FE83-499F-B56D-256930C7FA58}" vid="{791CE1E9-EBDD-4B08-9852-F1E62B82B8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138</TotalTime>
  <Words>286</Words>
  <Application>Microsoft Office PowerPoint</Application>
  <PresentationFormat>寬螢幕</PresentationFormat>
  <Paragraphs>116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新細明體</vt:lpstr>
      <vt:lpstr>Calibri</vt:lpstr>
      <vt:lpstr>Century Schoolbook</vt:lpstr>
      <vt:lpstr>Times New Roman</vt:lpstr>
      <vt:lpstr>Wingdings</vt:lpstr>
      <vt:lpstr>Wingdings 2</vt:lpstr>
      <vt:lpstr>佈景主題1</vt:lpstr>
      <vt:lpstr>播放音樂</vt:lpstr>
      <vt:lpstr>專案說明</vt:lpstr>
      <vt:lpstr>連接方式</vt:lpstr>
      <vt:lpstr>連接方式</vt:lpstr>
      <vt:lpstr>播放音樂的程式</vt:lpstr>
      <vt:lpstr>程式碼</vt:lpstr>
      <vt:lpstr>程式碼</vt:lpstr>
      <vt:lpstr>程式碼</vt:lpstr>
      <vt:lpstr>程式</vt:lpstr>
      <vt:lpstr>程式碼：播放一聲Do</vt:lpstr>
      <vt:lpstr>程式碼：小星星的第一段</vt:lpstr>
      <vt:lpstr>程式碼：小星星的第一段</vt:lpstr>
      <vt:lpstr>小挑戰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justina</dc:creator>
  <cp:lastModifiedBy>Justina</cp:lastModifiedBy>
  <cp:revision>31</cp:revision>
  <dcterms:created xsi:type="dcterms:W3CDTF">2016-08-03T01:20:23Z</dcterms:created>
  <dcterms:modified xsi:type="dcterms:W3CDTF">2017-08-31T07:37:18Z</dcterms:modified>
</cp:coreProperties>
</file>