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275" r:id="rId4"/>
    <p:sldId id="280" r:id="rId5"/>
    <p:sldId id="286" r:id="rId6"/>
    <p:sldId id="281" r:id="rId7"/>
    <p:sldId id="282" r:id="rId8"/>
    <p:sldId id="283" r:id="rId9"/>
    <p:sldId id="284" r:id="rId10"/>
    <p:sldId id="285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B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8" autoAdjust="0"/>
    <p:restoredTop sz="99086" autoAdjust="0"/>
  </p:normalViewPr>
  <p:slideViewPr>
    <p:cSldViewPr snapToGrid="0">
      <p:cViewPr varScale="1">
        <p:scale>
          <a:sx n="78" d="100"/>
          <a:sy n="78" d="100"/>
        </p:scale>
        <p:origin x="208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92867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3047979" y="2857496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64151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11516658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944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0341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90459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DA77D-AD5D-41E1-90D0-74126C36A608}" type="datetime1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/>
              <a:t>（宜蘭縣版學生資訊課程教材）</a:t>
            </a:r>
            <a:r>
              <a:rPr lang="en-US" altLang="zh-TW"/>
              <a:t>Chrome OS </a:t>
            </a:r>
            <a:r>
              <a:rPr lang="zh-TW" altLang="en-US"/>
              <a:t>版本</a:t>
            </a:r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326031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65282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50435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8002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37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519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705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54254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A6830D5-44C8-48FE-B5FA-B0289EC6601D}" type="datetimeFigureOut">
              <a:rPr lang="zh-TW" altLang="en-US" smtClean="0"/>
              <a:pPr/>
              <a:t>2018/1/3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E6B0270-D050-4921-8B36-1E1FE7386DE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6900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ilc.edu.tw/blog/gallery/868/868-3907489.zip" TargetMode="External"/><Relationship Id="rId2" Type="http://schemas.openxmlformats.org/officeDocument/2006/relationships/hyperlink" Target="http://blog.ilc.edu.tw/blog/blog/868/post/97509/7082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燒錄韌體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1305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80E6F5-B736-4888-BC4B-F5A851D63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開啟</a:t>
            </a:r>
            <a:r>
              <a:rPr lang="en-US" altLang="zh-TW" cap="none" dirty="0"/>
              <a:t>WFduino</a:t>
            </a:r>
            <a:endParaRPr lang="zh-TW" altLang="en-US" cap="none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4F76F097-A0A3-4069-A58E-DEC1357E38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008" y="1600200"/>
            <a:ext cx="9019984" cy="4873625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0425E24-1354-45FB-A111-41D468EF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10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DCFF026-D531-43D3-A7F7-C22018492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767" y="698643"/>
            <a:ext cx="2050981" cy="20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526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B2F2771E-EA76-49DA-B1F2-E469A1B60F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燒錄韌體</a:t>
            </a:r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5B095A7D-E521-4A0F-87F1-D6C8CBF876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B8E5A6-D913-41D1-84E6-2474A454EEB2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9962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31F4F2-D8D8-46A5-8465-5E103AB67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cap="none" dirty="0"/>
              <a:t>將</a:t>
            </a:r>
            <a:r>
              <a:rPr lang="en-US" altLang="zh-TW" cap="none" dirty="0"/>
              <a:t>Arduino</a:t>
            </a:r>
            <a:r>
              <a:rPr lang="zh-TW" altLang="en-US" cap="none" dirty="0"/>
              <a:t>板以</a:t>
            </a:r>
            <a:r>
              <a:rPr lang="en-US" altLang="zh-TW" cap="none" dirty="0"/>
              <a:t>USB</a:t>
            </a:r>
            <a:r>
              <a:rPr lang="zh-TW" altLang="en-US" cap="none" dirty="0"/>
              <a:t>線與電腦連接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98335388-7E18-495F-88ED-7C06ABE4D535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2995" y="3674005"/>
            <a:ext cx="2697241" cy="1910545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61ACA10-53ED-41DE-93F9-E3D54841E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12</a:t>
            </a:fld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E7B79A2-4FB2-4E82-90DC-BAE45C5752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01" y="2084001"/>
            <a:ext cx="4477612" cy="3746269"/>
          </a:xfrm>
          <a:prstGeom prst="rect">
            <a:avLst/>
          </a:prstGeom>
        </p:spPr>
      </p:pic>
      <p:sp>
        <p:nvSpPr>
          <p:cNvPr id="9" name="手繪多邊形: 圖案 8">
            <a:extLst>
              <a:ext uri="{FF2B5EF4-FFF2-40B4-BE49-F238E27FC236}">
                <a16:creationId xmlns:a16="http://schemas.microsoft.com/office/drawing/2014/main" id="{A260793E-D76D-4466-8B35-75CFBC9A2523}"/>
              </a:ext>
            </a:extLst>
          </p:cNvPr>
          <p:cNvSpPr/>
          <p:nvPr/>
        </p:nvSpPr>
        <p:spPr>
          <a:xfrm>
            <a:off x="4914900" y="4131129"/>
            <a:ext cx="2498271" cy="440871"/>
          </a:xfrm>
          <a:custGeom>
            <a:avLst/>
            <a:gdLst>
              <a:gd name="connsiteX0" fmla="*/ 0 w 2498271"/>
              <a:gd name="connsiteY0" fmla="*/ 440871 h 440871"/>
              <a:gd name="connsiteX1" fmla="*/ 32657 w 2498271"/>
              <a:gd name="connsiteY1" fmla="*/ 400050 h 440871"/>
              <a:gd name="connsiteX2" fmla="*/ 57150 w 2498271"/>
              <a:gd name="connsiteY2" fmla="*/ 383721 h 440871"/>
              <a:gd name="connsiteX3" fmla="*/ 81643 w 2498271"/>
              <a:gd name="connsiteY3" fmla="*/ 359228 h 440871"/>
              <a:gd name="connsiteX4" fmla="*/ 130629 w 2498271"/>
              <a:gd name="connsiteY4" fmla="*/ 326571 h 440871"/>
              <a:gd name="connsiteX5" fmla="*/ 155121 w 2498271"/>
              <a:gd name="connsiteY5" fmla="*/ 310242 h 440871"/>
              <a:gd name="connsiteX6" fmla="*/ 179614 w 2498271"/>
              <a:gd name="connsiteY6" fmla="*/ 293914 h 440871"/>
              <a:gd name="connsiteX7" fmla="*/ 204107 w 2498271"/>
              <a:gd name="connsiteY7" fmla="*/ 269421 h 440871"/>
              <a:gd name="connsiteX8" fmla="*/ 228600 w 2498271"/>
              <a:gd name="connsiteY8" fmla="*/ 261257 h 440871"/>
              <a:gd name="connsiteX9" fmla="*/ 253093 w 2498271"/>
              <a:gd name="connsiteY9" fmla="*/ 244928 h 440871"/>
              <a:gd name="connsiteX10" fmla="*/ 277586 w 2498271"/>
              <a:gd name="connsiteY10" fmla="*/ 236764 h 440871"/>
              <a:gd name="connsiteX11" fmla="*/ 351064 w 2498271"/>
              <a:gd name="connsiteY11" fmla="*/ 187778 h 440871"/>
              <a:gd name="connsiteX12" fmla="*/ 375557 w 2498271"/>
              <a:gd name="connsiteY12" fmla="*/ 171450 h 440871"/>
              <a:gd name="connsiteX13" fmla="*/ 400050 w 2498271"/>
              <a:gd name="connsiteY13" fmla="*/ 163285 h 440871"/>
              <a:gd name="connsiteX14" fmla="*/ 449036 w 2498271"/>
              <a:gd name="connsiteY14" fmla="*/ 130628 h 440871"/>
              <a:gd name="connsiteX15" fmla="*/ 481693 w 2498271"/>
              <a:gd name="connsiteY15" fmla="*/ 122464 h 440871"/>
              <a:gd name="connsiteX16" fmla="*/ 530679 w 2498271"/>
              <a:gd name="connsiteY16" fmla="*/ 106135 h 440871"/>
              <a:gd name="connsiteX17" fmla="*/ 555171 w 2498271"/>
              <a:gd name="connsiteY17" fmla="*/ 97971 h 440871"/>
              <a:gd name="connsiteX18" fmla="*/ 604157 w 2498271"/>
              <a:gd name="connsiteY18" fmla="*/ 81642 h 440871"/>
              <a:gd name="connsiteX19" fmla="*/ 628650 w 2498271"/>
              <a:gd name="connsiteY19" fmla="*/ 65314 h 440871"/>
              <a:gd name="connsiteX20" fmla="*/ 677636 w 2498271"/>
              <a:gd name="connsiteY20" fmla="*/ 48985 h 440871"/>
              <a:gd name="connsiteX21" fmla="*/ 734786 w 2498271"/>
              <a:gd name="connsiteY21" fmla="*/ 32657 h 440871"/>
              <a:gd name="connsiteX22" fmla="*/ 767443 w 2498271"/>
              <a:gd name="connsiteY22" fmla="*/ 16328 h 440871"/>
              <a:gd name="connsiteX23" fmla="*/ 898071 w 2498271"/>
              <a:gd name="connsiteY23" fmla="*/ 0 h 440871"/>
              <a:gd name="connsiteX24" fmla="*/ 1077686 w 2498271"/>
              <a:gd name="connsiteY24" fmla="*/ 8164 h 440871"/>
              <a:gd name="connsiteX25" fmla="*/ 1110343 w 2498271"/>
              <a:gd name="connsiteY25" fmla="*/ 16328 h 440871"/>
              <a:gd name="connsiteX26" fmla="*/ 1159329 w 2498271"/>
              <a:gd name="connsiteY26" fmla="*/ 24492 h 440871"/>
              <a:gd name="connsiteX27" fmla="*/ 1183821 w 2498271"/>
              <a:gd name="connsiteY27" fmla="*/ 32657 h 440871"/>
              <a:gd name="connsiteX28" fmla="*/ 1322614 w 2498271"/>
              <a:gd name="connsiteY28" fmla="*/ 48985 h 440871"/>
              <a:gd name="connsiteX29" fmla="*/ 1355271 w 2498271"/>
              <a:gd name="connsiteY29" fmla="*/ 57150 h 440871"/>
              <a:gd name="connsiteX30" fmla="*/ 1396093 w 2498271"/>
              <a:gd name="connsiteY30" fmla="*/ 65314 h 440871"/>
              <a:gd name="connsiteX31" fmla="*/ 1420586 w 2498271"/>
              <a:gd name="connsiteY31" fmla="*/ 73478 h 440871"/>
              <a:gd name="connsiteX32" fmla="*/ 1461407 w 2498271"/>
              <a:gd name="connsiteY32" fmla="*/ 81642 h 440871"/>
              <a:gd name="connsiteX33" fmla="*/ 1583871 w 2498271"/>
              <a:gd name="connsiteY33" fmla="*/ 122464 h 440871"/>
              <a:gd name="connsiteX34" fmla="*/ 1608364 w 2498271"/>
              <a:gd name="connsiteY34" fmla="*/ 146957 h 440871"/>
              <a:gd name="connsiteX35" fmla="*/ 1657350 w 2498271"/>
              <a:gd name="connsiteY35" fmla="*/ 163285 h 440871"/>
              <a:gd name="connsiteX36" fmla="*/ 1681843 w 2498271"/>
              <a:gd name="connsiteY36" fmla="*/ 171450 h 440871"/>
              <a:gd name="connsiteX37" fmla="*/ 1706336 w 2498271"/>
              <a:gd name="connsiteY37" fmla="*/ 187778 h 440871"/>
              <a:gd name="connsiteX38" fmla="*/ 1779814 w 2498271"/>
              <a:gd name="connsiteY38" fmla="*/ 204107 h 440871"/>
              <a:gd name="connsiteX39" fmla="*/ 1828800 w 2498271"/>
              <a:gd name="connsiteY39" fmla="*/ 220435 h 440871"/>
              <a:gd name="connsiteX40" fmla="*/ 1943100 w 2498271"/>
              <a:gd name="connsiteY40" fmla="*/ 244928 h 440871"/>
              <a:gd name="connsiteX41" fmla="*/ 1983921 w 2498271"/>
              <a:gd name="connsiteY41" fmla="*/ 253092 h 440871"/>
              <a:gd name="connsiteX42" fmla="*/ 2212521 w 2498271"/>
              <a:gd name="connsiteY42" fmla="*/ 261257 h 440871"/>
              <a:gd name="connsiteX43" fmla="*/ 2318657 w 2498271"/>
              <a:gd name="connsiteY43" fmla="*/ 253092 h 440871"/>
              <a:gd name="connsiteX44" fmla="*/ 2383971 w 2498271"/>
              <a:gd name="connsiteY44" fmla="*/ 236764 h 440871"/>
              <a:gd name="connsiteX45" fmla="*/ 2441121 w 2498271"/>
              <a:gd name="connsiteY45" fmla="*/ 228600 h 440871"/>
              <a:gd name="connsiteX46" fmla="*/ 2498271 w 2498271"/>
              <a:gd name="connsiteY46" fmla="*/ 204107 h 440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2498271" h="440871">
                <a:moveTo>
                  <a:pt x="0" y="440871"/>
                </a:moveTo>
                <a:cubicBezTo>
                  <a:pt x="10886" y="427264"/>
                  <a:pt x="20335" y="412372"/>
                  <a:pt x="32657" y="400050"/>
                </a:cubicBezTo>
                <a:cubicBezTo>
                  <a:pt x="39595" y="393112"/>
                  <a:pt x="49612" y="390003"/>
                  <a:pt x="57150" y="383721"/>
                </a:cubicBezTo>
                <a:cubicBezTo>
                  <a:pt x="66020" y="376329"/>
                  <a:pt x="72529" y="366317"/>
                  <a:pt x="81643" y="359228"/>
                </a:cubicBezTo>
                <a:cubicBezTo>
                  <a:pt x="97134" y="347180"/>
                  <a:pt x="114300" y="337457"/>
                  <a:pt x="130629" y="326571"/>
                </a:cubicBezTo>
                <a:lnTo>
                  <a:pt x="155121" y="310242"/>
                </a:lnTo>
                <a:cubicBezTo>
                  <a:pt x="163285" y="304799"/>
                  <a:pt x="172676" y="300852"/>
                  <a:pt x="179614" y="293914"/>
                </a:cubicBezTo>
                <a:cubicBezTo>
                  <a:pt x="187778" y="285750"/>
                  <a:pt x="194500" y="275826"/>
                  <a:pt x="204107" y="269421"/>
                </a:cubicBezTo>
                <a:cubicBezTo>
                  <a:pt x="211268" y="264647"/>
                  <a:pt x="220436" y="263978"/>
                  <a:pt x="228600" y="261257"/>
                </a:cubicBezTo>
                <a:cubicBezTo>
                  <a:pt x="236764" y="255814"/>
                  <a:pt x="244317" y="249316"/>
                  <a:pt x="253093" y="244928"/>
                </a:cubicBezTo>
                <a:cubicBezTo>
                  <a:pt x="260790" y="241079"/>
                  <a:pt x="270063" y="240943"/>
                  <a:pt x="277586" y="236764"/>
                </a:cubicBezTo>
                <a:cubicBezTo>
                  <a:pt x="277594" y="236760"/>
                  <a:pt x="338814" y="195945"/>
                  <a:pt x="351064" y="187778"/>
                </a:cubicBezTo>
                <a:cubicBezTo>
                  <a:pt x="359228" y="182335"/>
                  <a:pt x="366248" y="174553"/>
                  <a:pt x="375557" y="171450"/>
                </a:cubicBezTo>
                <a:cubicBezTo>
                  <a:pt x="383721" y="168728"/>
                  <a:pt x="392527" y="167464"/>
                  <a:pt x="400050" y="163285"/>
                </a:cubicBezTo>
                <a:cubicBezTo>
                  <a:pt x="417205" y="153754"/>
                  <a:pt x="429997" y="135388"/>
                  <a:pt x="449036" y="130628"/>
                </a:cubicBezTo>
                <a:cubicBezTo>
                  <a:pt x="459922" y="127907"/>
                  <a:pt x="470946" y="125688"/>
                  <a:pt x="481693" y="122464"/>
                </a:cubicBezTo>
                <a:cubicBezTo>
                  <a:pt x="498179" y="117518"/>
                  <a:pt x="514350" y="111578"/>
                  <a:pt x="530679" y="106135"/>
                </a:cubicBezTo>
                <a:lnTo>
                  <a:pt x="555171" y="97971"/>
                </a:lnTo>
                <a:cubicBezTo>
                  <a:pt x="555176" y="97969"/>
                  <a:pt x="604153" y="81645"/>
                  <a:pt x="604157" y="81642"/>
                </a:cubicBezTo>
                <a:cubicBezTo>
                  <a:pt x="612321" y="76199"/>
                  <a:pt x="619683" y="69299"/>
                  <a:pt x="628650" y="65314"/>
                </a:cubicBezTo>
                <a:cubicBezTo>
                  <a:pt x="644379" y="58324"/>
                  <a:pt x="661307" y="54428"/>
                  <a:pt x="677636" y="48985"/>
                </a:cubicBezTo>
                <a:cubicBezTo>
                  <a:pt x="712768" y="37274"/>
                  <a:pt x="693787" y="42906"/>
                  <a:pt x="734786" y="32657"/>
                </a:cubicBezTo>
                <a:cubicBezTo>
                  <a:pt x="745672" y="27214"/>
                  <a:pt x="755786" y="19825"/>
                  <a:pt x="767443" y="16328"/>
                </a:cubicBezTo>
                <a:cubicBezTo>
                  <a:pt x="792762" y="8732"/>
                  <a:pt x="883630" y="1444"/>
                  <a:pt x="898071" y="0"/>
                </a:cubicBezTo>
                <a:cubicBezTo>
                  <a:pt x="957943" y="2721"/>
                  <a:pt x="1017929" y="3567"/>
                  <a:pt x="1077686" y="8164"/>
                </a:cubicBezTo>
                <a:cubicBezTo>
                  <a:pt x="1088874" y="9025"/>
                  <a:pt x="1099340" y="14128"/>
                  <a:pt x="1110343" y="16328"/>
                </a:cubicBezTo>
                <a:cubicBezTo>
                  <a:pt x="1126575" y="19574"/>
                  <a:pt x="1143000" y="21771"/>
                  <a:pt x="1159329" y="24492"/>
                </a:cubicBezTo>
                <a:cubicBezTo>
                  <a:pt x="1167493" y="27214"/>
                  <a:pt x="1175315" y="31348"/>
                  <a:pt x="1183821" y="32657"/>
                </a:cubicBezTo>
                <a:cubicBezTo>
                  <a:pt x="1311888" y="52360"/>
                  <a:pt x="1219197" y="30181"/>
                  <a:pt x="1322614" y="48985"/>
                </a:cubicBezTo>
                <a:cubicBezTo>
                  <a:pt x="1333654" y="50992"/>
                  <a:pt x="1344317" y="54716"/>
                  <a:pt x="1355271" y="57150"/>
                </a:cubicBezTo>
                <a:cubicBezTo>
                  <a:pt x="1368817" y="60160"/>
                  <a:pt x="1382631" y="61949"/>
                  <a:pt x="1396093" y="65314"/>
                </a:cubicBezTo>
                <a:cubicBezTo>
                  <a:pt x="1404442" y="67401"/>
                  <a:pt x="1412237" y="71391"/>
                  <a:pt x="1420586" y="73478"/>
                </a:cubicBezTo>
                <a:cubicBezTo>
                  <a:pt x="1434048" y="76843"/>
                  <a:pt x="1447800" y="78921"/>
                  <a:pt x="1461407" y="81642"/>
                </a:cubicBezTo>
                <a:cubicBezTo>
                  <a:pt x="1555934" y="119454"/>
                  <a:pt x="1514308" y="108552"/>
                  <a:pt x="1583871" y="122464"/>
                </a:cubicBezTo>
                <a:cubicBezTo>
                  <a:pt x="1592035" y="130628"/>
                  <a:pt x="1598271" y="141350"/>
                  <a:pt x="1608364" y="146957"/>
                </a:cubicBezTo>
                <a:cubicBezTo>
                  <a:pt x="1623410" y="155316"/>
                  <a:pt x="1641021" y="157842"/>
                  <a:pt x="1657350" y="163285"/>
                </a:cubicBezTo>
                <a:cubicBezTo>
                  <a:pt x="1665514" y="166006"/>
                  <a:pt x="1674682" y="166676"/>
                  <a:pt x="1681843" y="171450"/>
                </a:cubicBezTo>
                <a:cubicBezTo>
                  <a:pt x="1690007" y="176893"/>
                  <a:pt x="1697560" y="183390"/>
                  <a:pt x="1706336" y="187778"/>
                </a:cubicBezTo>
                <a:cubicBezTo>
                  <a:pt x="1729693" y="199456"/>
                  <a:pt x="1754733" y="197837"/>
                  <a:pt x="1779814" y="204107"/>
                </a:cubicBezTo>
                <a:cubicBezTo>
                  <a:pt x="1796512" y="208282"/>
                  <a:pt x="1812102" y="216260"/>
                  <a:pt x="1828800" y="220435"/>
                </a:cubicBezTo>
                <a:cubicBezTo>
                  <a:pt x="1931596" y="246135"/>
                  <a:pt x="1856175" y="229124"/>
                  <a:pt x="1943100" y="244928"/>
                </a:cubicBezTo>
                <a:cubicBezTo>
                  <a:pt x="1956753" y="247410"/>
                  <a:pt x="1970070" y="252253"/>
                  <a:pt x="1983921" y="253092"/>
                </a:cubicBezTo>
                <a:cubicBezTo>
                  <a:pt x="2060030" y="257705"/>
                  <a:pt x="2136321" y="258535"/>
                  <a:pt x="2212521" y="261257"/>
                </a:cubicBezTo>
                <a:cubicBezTo>
                  <a:pt x="2247900" y="258535"/>
                  <a:pt x="2283530" y="258110"/>
                  <a:pt x="2318657" y="253092"/>
                </a:cubicBezTo>
                <a:cubicBezTo>
                  <a:pt x="2340873" y="249918"/>
                  <a:pt x="2361755" y="239938"/>
                  <a:pt x="2383971" y="236764"/>
                </a:cubicBezTo>
                <a:lnTo>
                  <a:pt x="2441121" y="228600"/>
                </a:lnTo>
                <a:cubicBezTo>
                  <a:pt x="2493758" y="211054"/>
                  <a:pt x="2477936" y="224442"/>
                  <a:pt x="2498271" y="204107"/>
                </a:cubicBezTo>
              </a:path>
            </a:pathLst>
          </a:custGeom>
          <a:noFill/>
          <a:ln w="1238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0F15E10C-19AF-489E-9A51-52B9E095A05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046" y="846138"/>
            <a:ext cx="1241354" cy="268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248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F616431-87CF-46AB-9AAD-98A2398A2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等待電腦感測到硬體後，選擇連接埠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E662694-490D-4054-9812-950DF7A2353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5"/>
          <a:stretch/>
        </p:blipFill>
        <p:spPr>
          <a:xfrm>
            <a:off x="2175048" y="1528954"/>
            <a:ext cx="8086552" cy="4280532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DD8DA0C-4EBC-4CA4-A653-EC5E2B609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13</a:t>
            </a:fld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058F163-1375-402E-B99A-779CD46918D9}"/>
              </a:ext>
            </a:extLst>
          </p:cNvPr>
          <p:cNvSpPr/>
          <p:nvPr/>
        </p:nvSpPr>
        <p:spPr>
          <a:xfrm>
            <a:off x="4372149" y="2277836"/>
            <a:ext cx="1440822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E56D40B0-871E-43B2-91DF-A57D127D07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017" y="729465"/>
            <a:ext cx="1651323" cy="254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521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07F7C8-EEA2-402E-9FDA-717A0B38E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28BF23-7175-4A93-BACC-A41B11CAF232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若無法連接序列埠，可能是由於：</a:t>
            </a:r>
            <a:endParaRPr lang="en-US" altLang="zh-TW" dirty="0"/>
          </a:p>
          <a:p>
            <a:pPr lvl="1"/>
            <a:r>
              <a:rPr lang="en-US" altLang="zh-TW" dirty="0"/>
              <a:t>USB</a:t>
            </a:r>
            <a:r>
              <a:rPr lang="zh-TW" altLang="en-US" dirty="0"/>
              <a:t>線與電腦或</a:t>
            </a:r>
            <a:r>
              <a:rPr lang="en-US" altLang="zh-TW" dirty="0"/>
              <a:t>Arduino</a:t>
            </a:r>
            <a:r>
              <a:rPr lang="zh-TW" altLang="en-US" dirty="0"/>
              <a:t>的接口未接好；</a:t>
            </a:r>
            <a:endParaRPr lang="en-US" altLang="zh-TW" dirty="0"/>
          </a:p>
          <a:p>
            <a:pPr lvl="1"/>
            <a:r>
              <a:rPr lang="zh-TW" altLang="en-US" dirty="0"/>
              <a:t>未安裝</a:t>
            </a:r>
            <a:r>
              <a:rPr lang="en-US" altLang="zh-TW" dirty="0"/>
              <a:t>Arduino</a:t>
            </a:r>
            <a:r>
              <a:rPr lang="zh-TW" altLang="en-US" dirty="0"/>
              <a:t>板的驅動程式（請安裝提供之</a:t>
            </a:r>
            <a:r>
              <a:rPr lang="en-US" altLang="zh-TW"/>
              <a:t>Arduino </a:t>
            </a:r>
            <a:r>
              <a:rPr lang="en-US" altLang="zh-TW" dirty="0"/>
              <a:t>CH340</a:t>
            </a:r>
            <a:r>
              <a:rPr lang="zh-TW" altLang="en-US" dirty="0"/>
              <a:t>驅動程式）。</a:t>
            </a:r>
            <a:endParaRPr lang="en-US" altLang="zh-TW" dirty="0"/>
          </a:p>
          <a:p>
            <a:pPr marL="365760" lvl="1" indent="0">
              <a:buNone/>
            </a:pPr>
            <a:endParaRPr lang="en-US" altLang="zh-TW" dirty="0"/>
          </a:p>
          <a:p>
            <a:pPr lvl="1"/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FC02494-BBC6-4395-B86C-955D20018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0508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5730610-403B-43FE-B8EA-B16E8C304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更新韌體（不需每次執行）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E79904F-551B-4D1F-B6E7-2E4D3C6A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pic>
        <p:nvPicPr>
          <p:cNvPr id="10" name="內容版面配置區 9">
            <a:extLst>
              <a:ext uri="{FF2B5EF4-FFF2-40B4-BE49-F238E27FC236}">
                <a16:creationId xmlns:a16="http://schemas.microsoft.com/office/drawing/2014/main" id="{5A353C98-CA7C-47E5-9E4E-7E6DAA89350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27"/>
          <a:stretch/>
        </p:blipFill>
        <p:spPr>
          <a:xfrm>
            <a:off x="1059787" y="1502229"/>
            <a:ext cx="9056425" cy="4857296"/>
          </a:xfr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1ED50765-0B73-4052-9455-B9079E03ADAB}"/>
              </a:ext>
            </a:extLst>
          </p:cNvPr>
          <p:cNvSpPr/>
          <p:nvPr/>
        </p:nvSpPr>
        <p:spPr>
          <a:xfrm>
            <a:off x="1059787" y="1885950"/>
            <a:ext cx="540413" cy="26125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F3ACAB58-184B-43B9-9AD2-77E35C7CA174}"/>
              </a:ext>
            </a:extLst>
          </p:cNvPr>
          <p:cNvSpPr/>
          <p:nvPr/>
        </p:nvSpPr>
        <p:spPr>
          <a:xfrm>
            <a:off x="1059786" y="2147207"/>
            <a:ext cx="2434527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A33FC13-B691-4933-A05D-209D90547397}"/>
              </a:ext>
            </a:extLst>
          </p:cNvPr>
          <p:cNvSpPr/>
          <p:nvPr/>
        </p:nvSpPr>
        <p:spPr>
          <a:xfrm>
            <a:off x="3494312" y="2147207"/>
            <a:ext cx="2612573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4" name="圖片 13">
            <a:extLst>
              <a:ext uri="{FF2B5EF4-FFF2-40B4-BE49-F238E27FC236}">
                <a16:creationId xmlns:a16="http://schemas.microsoft.com/office/drawing/2014/main" id="{409CEA84-5430-4A5B-A178-554561E244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661" y="879160"/>
            <a:ext cx="1444054" cy="24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484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E60EE7E-1B36-4331-9DEF-B396AE7E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韌體更新完成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DBCC7C86-7963-4319-B165-DEA6D7BF304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1" b="1"/>
          <a:stretch/>
        </p:blipFill>
        <p:spPr>
          <a:xfrm>
            <a:off x="1073285" y="1608363"/>
            <a:ext cx="9029429" cy="4808311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CDB9AB1-B2DD-41B1-ABF0-8A893B3F7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C83D376-AD65-472C-9036-4DF28732680C}"/>
              </a:ext>
            </a:extLst>
          </p:cNvPr>
          <p:cNvSpPr/>
          <p:nvPr/>
        </p:nvSpPr>
        <p:spPr>
          <a:xfrm>
            <a:off x="1220735" y="4604656"/>
            <a:ext cx="2812422" cy="424543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970E44BC-1888-42E6-B2DB-E8B3A5456E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912" y="550433"/>
            <a:ext cx="2037050" cy="20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84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A6D495-AA8B-406D-9BFF-3F0CFCB9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燒錄韌體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87817A64-603F-4674-B1C5-9FA04D35C4C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0"/>
          <a:stretch/>
        </p:blipFill>
        <p:spPr>
          <a:xfrm>
            <a:off x="1042975" y="1592035"/>
            <a:ext cx="8975749" cy="4808311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7C51F59-20DA-4C7D-A43E-58B76219F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19FB6A-37B9-46B8-A654-2FCA2A192391}"/>
              </a:ext>
            </a:extLst>
          </p:cNvPr>
          <p:cNvSpPr/>
          <p:nvPr/>
        </p:nvSpPr>
        <p:spPr>
          <a:xfrm>
            <a:off x="1042975" y="1967593"/>
            <a:ext cx="524568" cy="277586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85A264D-1A36-44F6-8E16-3E20CE86C8F2}"/>
              </a:ext>
            </a:extLst>
          </p:cNvPr>
          <p:cNvSpPr/>
          <p:nvPr/>
        </p:nvSpPr>
        <p:spPr>
          <a:xfrm>
            <a:off x="1042975" y="2245179"/>
            <a:ext cx="2402354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7709477-CE1B-46D0-923A-6AFAF697909B}"/>
              </a:ext>
            </a:extLst>
          </p:cNvPr>
          <p:cNvSpPr/>
          <p:nvPr/>
        </p:nvSpPr>
        <p:spPr>
          <a:xfrm>
            <a:off x="3445329" y="3077936"/>
            <a:ext cx="2522764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58878FD8-D6C2-4A49-8D87-89BD7CA6C450}"/>
              </a:ext>
            </a:extLst>
          </p:cNvPr>
          <p:cNvSpPr/>
          <p:nvPr/>
        </p:nvSpPr>
        <p:spPr>
          <a:xfrm>
            <a:off x="5968092" y="3077936"/>
            <a:ext cx="2498271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E2390F0E-A109-4FFB-B90F-FC29B1795E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5767" y="698643"/>
            <a:ext cx="2050981" cy="205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0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A50CF0-87FD-4A69-A938-523AEEFE0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燒錄中</a:t>
            </a:r>
            <a:r>
              <a:rPr lang="en-US" altLang="zh-TW" dirty="0"/>
              <a:t>…</a:t>
            </a:r>
            <a:endParaRPr lang="zh-TW" altLang="en-US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F4F81CB4-ED64-4C4F-8880-14F231762607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7" b="1"/>
          <a:stretch/>
        </p:blipFill>
        <p:spPr>
          <a:xfrm>
            <a:off x="1059787" y="1641021"/>
            <a:ext cx="9056425" cy="4832804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3CDC63A-D15F-4847-9EA4-36B2016D9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BA97F6D-634F-4303-8B48-4501DB563082}"/>
              </a:ext>
            </a:extLst>
          </p:cNvPr>
          <p:cNvSpPr/>
          <p:nvPr/>
        </p:nvSpPr>
        <p:spPr>
          <a:xfrm>
            <a:off x="1276611" y="4668698"/>
            <a:ext cx="1760204" cy="43180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D085D373-664C-4C36-A5A2-38682273FB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31" y="637211"/>
            <a:ext cx="2163782" cy="2163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0826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B7DECE-35D5-45BD-9C51-F1F78D574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燒錄完成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E7843089-5942-44C4-A5F3-C791192E5089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"/>
          <a:stretch/>
        </p:blipFill>
        <p:spPr>
          <a:xfrm>
            <a:off x="1073982" y="1669409"/>
            <a:ext cx="9028035" cy="4804416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3FE403A-8B51-46B5-8939-3600932C1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39FFAB4-01A6-4858-804E-5681D1E865DE}"/>
              </a:ext>
            </a:extLst>
          </p:cNvPr>
          <p:cNvSpPr/>
          <p:nvPr/>
        </p:nvSpPr>
        <p:spPr>
          <a:xfrm>
            <a:off x="1276610" y="3590487"/>
            <a:ext cx="3094053" cy="360727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2423C5A6-EBCD-43FE-A6D6-D91961D8B5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5887" y="647271"/>
            <a:ext cx="2232259" cy="22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00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0EC93E4-7128-476C-AF6E-C48AF539B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說明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AA0616-829A-457A-B4EA-C9A979D66A1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r>
              <a:rPr lang="zh-TW" altLang="en-US" dirty="0"/>
              <a:t>請老師於上課前先將學生使用的</a:t>
            </a:r>
            <a:r>
              <a:rPr lang="en-US" altLang="zh-TW" dirty="0"/>
              <a:t>Arduino</a:t>
            </a:r>
            <a:r>
              <a:rPr lang="zh-TW" altLang="en-US" dirty="0"/>
              <a:t>板集中，先進行韌體燒錄。</a:t>
            </a:r>
            <a:endParaRPr lang="en-US" altLang="zh-TW" dirty="0"/>
          </a:p>
          <a:p>
            <a:r>
              <a:rPr lang="zh-TW" altLang="en-US" dirty="0"/>
              <a:t>建議老師使用</a:t>
            </a:r>
            <a:r>
              <a:rPr lang="en-US" altLang="zh-TW" dirty="0"/>
              <a:t>WFduino</a:t>
            </a:r>
            <a:r>
              <a:rPr lang="zh-TW" altLang="en-US" dirty="0"/>
              <a:t>離線版進行韌體燒錄。</a:t>
            </a:r>
            <a:endParaRPr lang="en-US" altLang="zh-TW" dirty="0"/>
          </a:p>
          <a:p>
            <a:r>
              <a:rPr lang="zh-TW" altLang="en-US" dirty="0"/>
              <a:t>以下以</a:t>
            </a:r>
            <a:r>
              <a:rPr lang="en-US" altLang="zh-TW" dirty="0"/>
              <a:t>Windows</a:t>
            </a:r>
            <a:r>
              <a:rPr lang="zh-TW" altLang="en-US" dirty="0"/>
              <a:t>版本加以說明。</a:t>
            </a: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048B7D2-F300-49CD-A9D7-77DB0D59E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37993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31E8283-3F94-47D6-B78F-16FF2B05B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/>
              <a:t>選擇連接埠</a:t>
            </a:r>
            <a:r>
              <a:rPr lang="zh-TW" altLang="en-US" dirty="0"/>
              <a:t>，顯示版本資訊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05A58474-633E-4B59-94A6-D3EEFAE41A1A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0"/>
          <a:stretch/>
        </p:blipFill>
        <p:spPr>
          <a:xfrm>
            <a:off x="1068563" y="1669409"/>
            <a:ext cx="9038874" cy="4804416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7402F58F-3B91-4BFA-878A-325912E3A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0798D88C-9193-4F2E-9A3D-09163750EABA}"/>
              </a:ext>
            </a:extLst>
          </p:cNvPr>
          <p:cNvSpPr/>
          <p:nvPr/>
        </p:nvSpPr>
        <p:spPr>
          <a:xfrm>
            <a:off x="3491305" y="2512728"/>
            <a:ext cx="1667924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AF2CAFC-374E-4125-A971-B15C9C2884D5}"/>
              </a:ext>
            </a:extLst>
          </p:cNvPr>
          <p:cNvSpPr/>
          <p:nvPr/>
        </p:nvSpPr>
        <p:spPr>
          <a:xfrm>
            <a:off x="1243055" y="3871592"/>
            <a:ext cx="6466428" cy="400050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DE99C8DA-D043-4377-A635-61033A56C4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8717" y="526407"/>
            <a:ext cx="2386371" cy="2386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843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cap="none" dirty="0"/>
              <a:t>下載</a:t>
            </a:r>
            <a:r>
              <a:rPr lang="en-US" altLang="zh-TW" cap="none" dirty="0"/>
              <a:t>WFduino</a:t>
            </a:r>
            <a:r>
              <a:rPr lang="zh-TW" altLang="en-US" cap="none" dirty="0"/>
              <a:t>離線版</a:t>
            </a:r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294967295"/>
          </p:nvPr>
        </p:nvSpPr>
        <p:spPr>
          <a:xfrm>
            <a:off x="10058400" y="5734050"/>
            <a:ext cx="6096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946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C86C4A-125E-40B6-8CBC-B969EB059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下載網址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709FCBE-E4C1-43F9-A484-441E2EAE32E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/>
              <a:t>請參考竹林資訊站／</a:t>
            </a:r>
            <a:r>
              <a:rPr lang="en-US" altLang="zh-TW" dirty="0" err="1"/>
              <a:t>WFduino</a:t>
            </a:r>
            <a:r>
              <a:rPr lang="zh-TW" altLang="en-US" dirty="0"/>
              <a:t>離線版下載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/>
              <a:t>   </a:t>
            </a:r>
            <a:r>
              <a:rPr lang="en-US" altLang="zh-TW" dirty="0">
                <a:hlinkClick r:id="rId2"/>
              </a:rPr>
              <a:t>http://blog.ilc.edu.tw/blog/blog/868/post/97509/708292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WINDOWS​</a:t>
            </a:r>
            <a:br>
              <a:rPr lang="en-US" altLang="zh-TW" dirty="0"/>
            </a:br>
            <a:r>
              <a:rPr lang="en-US" altLang="zh-TW" dirty="0"/>
              <a:t>32/64 </a:t>
            </a:r>
            <a:r>
              <a:rPr lang="zh-TW" altLang="en-US" dirty="0"/>
              <a:t>位元 </a:t>
            </a:r>
            <a:r>
              <a:rPr lang="en-US" altLang="zh-TW" dirty="0"/>
              <a:t>| Windows7 </a:t>
            </a:r>
            <a:r>
              <a:rPr lang="zh-TW" altLang="en-US" dirty="0"/>
              <a:t>以上版本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   </a:t>
            </a:r>
            <a:r>
              <a:rPr lang="zh-TW" altLang="en-US" dirty="0">
                <a:hlinkClick r:id="rId3"/>
              </a:rPr>
              <a:t>下載</a:t>
            </a:r>
            <a:r>
              <a:rPr lang="zh-TW" altLang="en-US" dirty="0"/>
              <a:t>（</a:t>
            </a:r>
            <a:r>
              <a:rPr lang="en-US" altLang="zh-TW" dirty="0">
                <a:hlinkClick r:id="rId3"/>
              </a:rPr>
              <a:t>http://blog.ilc.edu.tw/blog/gallery/868/868-3907489.zip</a:t>
            </a:r>
            <a:r>
              <a:rPr lang="zh-TW" altLang="en-US" dirty="0"/>
              <a:t>）</a:t>
            </a:r>
            <a:br>
              <a:rPr lang="zh-TW" altLang="en-US" dirty="0"/>
            </a:b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5FC51E3-5487-478D-A937-F1D778E23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72107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>
            <a:extLst>
              <a:ext uri="{FF2B5EF4-FFF2-40B4-BE49-F238E27FC236}">
                <a16:creationId xmlns:a16="http://schemas.microsoft.com/office/drawing/2014/main" id="{B7F96D80-041D-479F-9000-CCCB1E27E0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開啟</a:t>
            </a:r>
            <a:r>
              <a:rPr lang="en-US" altLang="zh-TW" cap="none" dirty="0"/>
              <a:t>WFduino</a:t>
            </a:r>
            <a:endParaRPr lang="zh-TW" altLang="en-US" dirty="0"/>
          </a:p>
        </p:txBody>
      </p:sp>
      <p:sp>
        <p:nvSpPr>
          <p:cNvPr id="6" name="副標題 5">
            <a:extLst>
              <a:ext uri="{FF2B5EF4-FFF2-40B4-BE49-F238E27FC236}">
                <a16:creationId xmlns:a16="http://schemas.microsoft.com/office/drawing/2014/main" id="{A434FF23-1070-419B-A695-F1FBC56FA1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AB75E11-599C-4162-86BF-3B6894CED89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379200" y="5734050"/>
            <a:ext cx="812800" cy="520700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6643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E8A3928-E107-4192-B843-82C328C11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下載後，解壓縮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C8CBBFD5-28D3-4941-B1E4-ECEE712F67A0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9481" y="2791279"/>
            <a:ext cx="4308761" cy="2041978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1991858-AF8A-4603-8EAD-00472ACC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F2206AE-D0AB-4F8A-BB52-23C5454D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5046" y="846138"/>
            <a:ext cx="1241354" cy="268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34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DDBAFA-7237-4311-AF63-2539CC842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點擊資料夾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3F6E53BE-E8A6-40BE-8142-2648C452BBF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9336" y="2250394"/>
            <a:ext cx="7543800" cy="323850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2AB3B70-33A2-4E9A-92A9-16368CA62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F4B17A73-9D2D-44AF-AA32-00FC92F82A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518" y="3077255"/>
            <a:ext cx="7677150" cy="866775"/>
          </a:xfrm>
          <a:prstGeom prst="rect">
            <a:avLst/>
          </a:prstGeom>
        </p:spPr>
      </p:pic>
      <p:sp>
        <p:nvSpPr>
          <p:cNvPr id="9" name="矩形 8">
            <a:extLst>
              <a:ext uri="{FF2B5EF4-FFF2-40B4-BE49-F238E27FC236}">
                <a16:creationId xmlns:a16="http://schemas.microsoft.com/office/drawing/2014/main" id="{18D7D050-7F30-4A6C-B58A-3E70D3B7E61D}"/>
              </a:ext>
            </a:extLst>
          </p:cNvPr>
          <p:cNvSpPr/>
          <p:nvPr/>
        </p:nvSpPr>
        <p:spPr>
          <a:xfrm>
            <a:off x="2437506" y="3077255"/>
            <a:ext cx="7750161" cy="866775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36F653CD-E5BC-4209-8B49-7009AE289B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5017" y="729465"/>
            <a:ext cx="1651323" cy="2543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621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CEAC9C-9622-499E-B127-34CB9D09A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</a:t>
            </a:r>
            <a:r>
              <a:rPr lang="en-US" altLang="zh-TW" cap="none" dirty="0"/>
              <a:t>WFduino</a:t>
            </a:r>
            <a:endParaRPr lang="zh-TW" altLang="en-US" cap="none" dirty="0"/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206B15C6-E0AE-40B4-8948-41B3A0CF2CEB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88" y="2112623"/>
            <a:ext cx="9956800" cy="3358920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43542A3-87B3-4B98-86D1-C50AEB64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8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5EDBD4F-B0BC-4A48-ADE5-AF350DE424F3}"/>
              </a:ext>
            </a:extLst>
          </p:cNvPr>
          <p:cNvSpPr/>
          <p:nvPr/>
        </p:nvSpPr>
        <p:spPr>
          <a:xfrm>
            <a:off x="808264" y="2367643"/>
            <a:ext cx="1763486" cy="30126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C08FFCA-6B65-4800-8F72-F2AEB4467EA1}"/>
              </a:ext>
            </a:extLst>
          </p:cNvPr>
          <p:cNvSpPr/>
          <p:nvPr/>
        </p:nvSpPr>
        <p:spPr>
          <a:xfrm>
            <a:off x="6131378" y="4867276"/>
            <a:ext cx="2939143" cy="300718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F34B130-5EA3-4554-8F11-33ADD18AEF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2661" y="879160"/>
            <a:ext cx="1444054" cy="24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32ACF2-738F-4FE3-B850-663DA5587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/>
              <a:t>點擊「執行」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62D75EF6-E068-4590-BDAF-091959B1205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087" y="1568958"/>
            <a:ext cx="6981825" cy="4686300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1D63F1B1-B8E2-4498-B534-53CBC5C10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9</a:t>
            </a:fld>
            <a:endParaRPr lang="zh-TW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32BE937-CEC8-4B2F-90D4-22D73FC3B723}"/>
              </a:ext>
            </a:extLst>
          </p:cNvPr>
          <p:cNvSpPr/>
          <p:nvPr/>
        </p:nvSpPr>
        <p:spPr>
          <a:xfrm>
            <a:off x="5878286" y="4361090"/>
            <a:ext cx="1396094" cy="439509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204314B9-9D7E-4B44-A058-1B9004BC38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8912" y="550433"/>
            <a:ext cx="2037050" cy="2037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45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1">
  <a:themeElements>
    <a:clrScheme name="自訂 1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2C6DF0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981A0CD3-FE83-499F-B56D-256930C7FA58}" vid="{791CE1E9-EBDD-4B08-9852-F1E62B82B8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248</TotalTime>
  <Words>213</Words>
  <Application>Microsoft Office PowerPoint</Application>
  <PresentationFormat>寬螢幕</PresentationFormat>
  <Paragraphs>50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5" baseType="lpstr">
      <vt:lpstr>新細明體</vt:lpstr>
      <vt:lpstr>Century Schoolbook</vt:lpstr>
      <vt:lpstr>Wingdings</vt:lpstr>
      <vt:lpstr>Wingdings 2</vt:lpstr>
      <vt:lpstr>佈景主題1</vt:lpstr>
      <vt:lpstr>燒錄韌體</vt:lpstr>
      <vt:lpstr>說明</vt:lpstr>
      <vt:lpstr>下載WFduino離線版</vt:lpstr>
      <vt:lpstr>下載網址</vt:lpstr>
      <vt:lpstr>開啟WFduino</vt:lpstr>
      <vt:lpstr>下載後，解壓縮</vt:lpstr>
      <vt:lpstr>點擊資料夾</vt:lpstr>
      <vt:lpstr>點擊WFduino</vt:lpstr>
      <vt:lpstr>點擊「執行」</vt:lpstr>
      <vt:lpstr>開啟WFduino</vt:lpstr>
      <vt:lpstr>燒錄韌體</vt:lpstr>
      <vt:lpstr>將Arduino板以USB線與電腦連接</vt:lpstr>
      <vt:lpstr>等待電腦感測到硬體後，選擇連接埠</vt:lpstr>
      <vt:lpstr>說明</vt:lpstr>
      <vt:lpstr>更新韌體（不需每次執行）</vt:lpstr>
      <vt:lpstr>韌體更新完成</vt:lpstr>
      <vt:lpstr>燒錄韌體</vt:lpstr>
      <vt:lpstr>燒錄中…</vt:lpstr>
      <vt:lpstr>燒錄完成</vt:lpstr>
      <vt:lpstr>選擇連接埠，顯示版本資訊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主題1：軟體安裝與使用</dc:title>
  <dc:creator>justina</dc:creator>
  <cp:lastModifiedBy>Justina</cp:lastModifiedBy>
  <cp:revision>36</cp:revision>
  <dcterms:created xsi:type="dcterms:W3CDTF">2016-08-02T06:34:07Z</dcterms:created>
  <dcterms:modified xsi:type="dcterms:W3CDTF">2018-01-03T08:40:48Z</dcterms:modified>
</cp:coreProperties>
</file>