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70" r:id="rId3"/>
    <p:sldId id="271" r:id="rId4"/>
    <p:sldId id="272" r:id="rId5"/>
    <p:sldId id="273" r:id="rId6"/>
    <p:sldId id="276" r:id="rId7"/>
    <p:sldId id="274" r:id="rId8"/>
    <p:sldId id="275" r:id="rId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8132" autoAdjust="0"/>
    <p:restoredTop sz="94660"/>
  </p:normalViewPr>
  <p:slideViewPr>
    <p:cSldViewPr snapToGrid="0">
      <p:cViewPr varScale="1">
        <p:scale>
          <a:sx n="115" d="100"/>
          <a:sy n="115" d="100"/>
        </p:scale>
        <p:origin x="-152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369BC9-6082-490E-A323-7E7C80DA58D0}" type="datetimeFigureOut">
              <a:rPr lang="zh-TW" altLang="en-US" smtClean="0"/>
              <a:pPr/>
              <a:t>2016/10/17</a:t>
            </a:fld>
            <a:endParaRPr lang="zh-TW" altLang="en-US"/>
          </a:p>
        </p:txBody>
      </p:sp>
      <p:sp>
        <p:nvSpPr>
          <p:cNvPr id="4" name="投影片圖像版面配置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C4D4B1-4B1A-4B1E-A7FF-55FAB026264B}" type="slidenum">
              <a:rPr lang="zh-TW" altLang="en-US" smtClean="0"/>
              <a:pPr/>
              <a:t>‹#›</a:t>
            </a:fld>
            <a:endParaRPr lang="zh-TW" altLang="en-US"/>
          </a:p>
        </p:txBody>
      </p:sp>
    </p:spTree>
    <p:extLst>
      <p:ext uri="{BB962C8B-B14F-4D97-AF65-F5344CB8AC3E}">
        <p14:creationId xmlns:p14="http://schemas.microsoft.com/office/powerpoint/2010/main" xmlns="" val="3646190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1"/>
      </p:bgRef>
    </p:bg>
    <p:spTree>
      <p:nvGrpSpPr>
        <p:cNvPr id="1" name=""/>
        <p:cNvGrpSpPr/>
        <p:nvPr/>
      </p:nvGrpSpPr>
      <p:grpSpPr>
        <a:xfrm>
          <a:off x="0" y="0"/>
          <a:ext cx="0" cy="0"/>
          <a:chOff x="0" y="0"/>
          <a:chExt cx="0" cy="0"/>
        </a:xfrm>
      </p:grpSpPr>
      <p:sp>
        <p:nvSpPr>
          <p:cNvPr id="8" name="標題 7"/>
          <p:cNvSpPr>
            <a:spLocks noGrp="1"/>
          </p:cNvSpPr>
          <p:nvPr>
            <p:ph type="ctrTitle"/>
          </p:nvPr>
        </p:nvSpPr>
        <p:spPr>
          <a:xfrm>
            <a:off x="2285984" y="928670"/>
            <a:ext cx="6172200" cy="1894362"/>
          </a:xfrm>
        </p:spPr>
        <p:txBody>
          <a:bodyPr/>
          <a:lstStyle>
            <a:lvl1pPr>
              <a:defRPr b="1"/>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2285984" y="2857496"/>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dirty="0"/>
          </a:p>
        </p:txBody>
      </p:sp>
      <p:sp>
        <p:nvSpPr>
          <p:cNvPr id="28" name="日期版面配置區 27"/>
          <p:cNvSpPr>
            <a:spLocks noGrp="1"/>
          </p:cNvSpPr>
          <p:nvPr>
            <p:ph type="dt" sz="half" idx="10"/>
          </p:nvPr>
        </p:nvSpPr>
        <p:spPr bwMode="auto">
          <a:xfrm rot="5400000">
            <a:off x="7764621" y="1174097"/>
            <a:ext cx="2286000" cy="381000"/>
          </a:xfrm>
        </p:spPr>
        <p:txBody>
          <a:bodyPr/>
          <a:lstStyle/>
          <a:p>
            <a:fld id="{EB14472F-2A7E-4DE2-A150-70788465CEBC}" type="datetime1">
              <a:rPr lang="zh-TW" altLang="en-US" smtClean="0"/>
              <a:pPr/>
              <a:t>2016/10/17</a:t>
            </a:fld>
            <a:endParaRPr lang="zh-TW" altLang="en-US"/>
          </a:p>
        </p:txBody>
      </p:sp>
      <p:sp>
        <p:nvSpPr>
          <p:cNvPr id="17" name="頁尾版面配置區 16"/>
          <p:cNvSpPr>
            <a:spLocks noGrp="1"/>
          </p:cNvSpPr>
          <p:nvPr>
            <p:ph type="ftr" sz="quarter" idx="11"/>
          </p:nvPr>
        </p:nvSpPr>
        <p:spPr bwMode="auto">
          <a:xfrm rot="5400000">
            <a:off x="7090694" y="4195094"/>
            <a:ext cx="3630749" cy="384048"/>
          </a:xfrm>
        </p:spPr>
        <p:txBody>
          <a:bodyPr/>
          <a:lstStyle/>
          <a:p>
            <a:endParaRPr lang="zh-TW" altLang="en-US"/>
          </a:p>
        </p:txBody>
      </p:sp>
      <p:sp>
        <p:nvSpPr>
          <p:cNvPr id="22" name="直線接點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橢圓 20"/>
          <p:cNvSpPr/>
          <p:nvPr/>
        </p:nvSpPr>
        <p:spPr bwMode="auto">
          <a:xfrm>
            <a:off x="214282" y="142852"/>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357290" y="121442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橢圓 23"/>
          <p:cNvSpPr/>
          <p:nvPr/>
        </p:nvSpPr>
        <p:spPr bwMode="auto">
          <a:xfrm>
            <a:off x="1000100" y="1714488"/>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橢圓 25"/>
          <p:cNvSpPr/>
          <p:nvPr/>
        </p:nvSpPr>
        <p:spPr bwMode="auto">
          <a:xfrm>
            <a:off x="1500166" y="200024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橢圓 24"/>
          <p:cNvSpPr/>
          <p:nvPr/>
        </p:nvSpPr>
        <p:spPr>
          <a:xfrm>
            <a:off x="1857356" y="57148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32" name="圖片 31" descr="Blue-Robot.png"/>
          <p:cNvPicPr>
            <a:picLocks noChangeAspect="1"/>
          </p:cNvPicPr>
          <p:nvPr/>
        </p:nvPicPr>
        <p:blipFill>
          <a:blip r:embed="rId2"/>
          <a:stretch>
            <a:fillRect/>
          </a:stretch>
        </p:blipFill>
        <p:spPr>
          <a:xfrm>
            <a:off x="5857884" y="4214818"/>
            <a:ext cx="2828193" cy="2544360"/>
          </a:xfrm>
          <a:prstGeom prst="rect">
            <a:avLst/>
          </a:prstGeom>
        </p:spPr>
      </p:pic>
      <p:pic>
        <p:nvPicPr>
          <p:cNvPr id="33" name="圖片 32" descr="Children-holding-hands.png"/>
          <p:cNvPicPr>
            <a:picLocks noChangeAspect="1"/>
          </p:cNvPicPr>
          <p:nvPr/>
        </p:nvPicPr>
        <p:blipFill>
          <a:blip r:embed="rId3"/>
          <a:stretch>
            <a:fillRect/>
          </a:stretch>
        </p:blipFill>
        <p:spPr>
          <a:xfrm>
            <a:off x="0" y="6047970"/>
            <a:ext cx="2071670" cy="810030"/>
          </a:xfrm>
          <a:prstGeom prst="rect">
            <a:avLst/>
          </a:prstGeom>
        </p:spPr>
      </p:pic>
      <p:pic>
        <p:nvPicPr>
          <p:cNvPr id="34" name="圖片 33" descr="Children-holding-hands.png"/>
          <p:cNvPicPr>
            <a:picLocks noChangeAspect="1"/>
          </p:cNvPicPr>
          <p:nvPr/>
        </p:nvPicPr>
        <p:blipFill>
          <a:blip r:embed="rId3"/>
          <a:stretch>
            <a:fillRect/>
          </a:stretch>
        </p:blipFill>
        <p:spPr>
          <a:xfrm>
            <a:off x="2000232" y="6047970"/>
            <a:ext cx="2071670" cy="810030"/>
          </a:xfrm>
          <a:prstGeom prst="rect">
            <a:avLst/>
          </a:prstGeom>
        </p:spPr>
      </p:pic>
      <p:pic>
        <p:nvPicPr>
          <p:cNvPr id="35" name="圖片 34" descr="Children-holding-hands.png"/>
          <p:cNvPicPr>
            <a:picLocks noChangeAspect="1"/>
          </p:cNvPicPr>
          <p:nvPr/>
        </p:nvPicPr>
        <p:blipFill>
          <a:blip r:embed="rId3"/>
          <a:stretch>
            <a:fillRect/>
          </a:stretch>
        </p:blipFill>
        <p:spPr>
          <a:xfrm>
            <a:off x="4000496" y="6047970"/>
            <a:ext cx="2071670" cy="810030"/>
          </a:xfrm>
          <a:prstGeom prst="rect">
            <a:avLst/>
          </a:prstGeom>
        </p:spPr>
      </p:pic>
      <p:pic>
        <p:nvPicPr>
          <p:cNvPr id="36" name="圖片 35" descr="Children-holding-hands.png"/>
          <p:cNvPicPr>
            <a:picLocks noChangeAspect="1"/>
          </p:cNvPicPr>
          <p:nvPr/>
        </p:nvPicPr>
        <p:blipFill>
          <a:blip r:embed="rId3"/>
          <a:stretch>
            <a:fillRect/>
          </a:stretch>
        </p:blipFill>
        <p:spPr>
          <a:xfrm>
            <a:off x="2928926" y="0"/>
            <a:ext cx="2071670" cy="810030"/>
          </a:xfrm>
          <a:prstGeom prst="rect">
            <a:avLst/>
          </a:prstGeom>
        </p:spPr>
      </p:pic>
      <p:pic>
        <p:nvPicPr>
          <p:cNvPr id="37" name="圖片 36" descr="Children-holding-hands.png"/>
          <p:cNvPicPr>
            <a:picLocks noChangeAspect="1"/>
          </p:cNvPicPr>
          <p:nvPr/>
        </p:nvPicPr>
        <p:blipFill>
          <a:blip r:embed="rId3"/>
          <a:stretch>
            <a:fillRect/>
          </a:stretch>
        </p:blipFill>
        <p:spPr>
          <a:xfrm>
            <a:off x="4929190" y="0"/>
            <a:ext cx="2071670" cy="810030"/>
          </a:xfrm>
          <a:prstGeom prst="rect">
            <a:avLst/>
          </a:prstGeom>
        </p:spPr>
      </p:pic>
      <p:pic>
        <p:nvPicPr>
          <p:cNvPr id="38" name="圖片 37" descr="Children-holding-hands.png"/>
          <p:cNvPicPr>
            <a:picLocks noChangeAspect="1"/>
          </p:cNvPicPr>
          <p:nvPr/>
        </p:nvPicPr>
        <p:blipFill>
          <a:blip r:embed="rId3"/>
          <a:stretch>
            <a:fillRect/>
          </a:stretch>
        </p:blipFill>
        <p:spPr>
          <a:xfrm>
            <a:off x="6929454" y="0"/>
            <a:ext cx="2071670" cy="810030"/>
          </a:xfrm>
          <a:prstGeom prst="rect">
            <a:avLst/>
          </a:prstGeom>
        </p:spPr>
      </p:pic>
      <p:sp>
        <p:nvSpPr>
          <p:cNvPr id="29" name="文字方塊 28"/>
          <p:cNvSpPr txBox="1"/>
          <p:nvPr/>
        </p:nvSpPr>
        <p:spPr>
          <a:xfrm>
            <a:off x="-30776" y="0"/>
            <a:ext cx="492443" cy="6000768"/>
          </a:xfrm>
          <a:prstGeom prst="rect">
            <a:avLst/>
          </a:prstGeom>
          <a:noFill/>
        </p:spPr>
        <p:txBody>
          <a:bodyPr vert="eaVert"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dirty="0" smtClean="0"/>
              <a:t>（宜蘭縣版學生資訊課程教材）</a:t>
            </a:r>
            <a:r>
              <a:rPr lang="en-US" altLang="zh-TW" sz="2000" dirty="0" smtClean="0"/>
              <a:t>Chrome OS </a:t>
            </a:r>
            <a:r>
              <a:rPr lang="zh-TW" altLang="en-US" sz="2000" dirty="0" smtClean="0"/>
              <a:t>版本</a:t>
            </a:r>
          </a:p>
        </p:txBody>
      </p:sp>
    </p:spTree>
    <p:extLst>
      <p:ext uri="{BB962C8B-B14F-4D97-AF65-F5344CB8AC3E}">
        <p14:creationId xmlns:p14="http://schemas.microsoft.com/office/powerpoint/2010/main" xmlns="" val="206837846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91BA7584-BC69-45B4-81EB-3D5A07ECA2F8}" type="datetime1">
              <a:rPr lang="zh-TW" altLang="en-US" smtClean="0"/>
              <a:pPr/>
              <a:t>2016/10/17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7924AD3-C186-4EA4-919E-0D473C4A6F16}" type="slidenum">
              <a:rPr lang="zh-TW" altLang="en-US" smtClean="0"/>
              <a:pPr/>
              <a:t>‹#›</a:t>
            </a:fld>
            <a:endParaRPr lang="zh-TW" altLang="en-US"/>
          </a:p>
        </p:txBody>
      </p:sp>
    </p:spTree>
    <p:extLst>
      <p:ext uri="{BB962C8B-B14F-4D97-AF65-F5344CB8AC3E}">
        <p14:creationId xmlns:p14="http://schemas.microsoft.com/office/powerpoint/2010/main" xmlns="" val="2341514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9"/>
            <a:ext cx="1676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C8DB5B23-D707-4F12-9345-26B6B42E7177}" type="datetime1">
              <a:rPr lang="zh-TW" altLang="en-US" smtClean="0"/>
              <a:pPr/>
              <a:t>2016/10/17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7924AD3-C186-4EA4-919E-0D473C4A6F16}" type="slidenum">
              <a:rPr lang="zh-TW" altLang="en-US" smtClean="0"/>
              <a:pPr/>
              <a:t>‹#›</a:t>
            </a:fld>
            <a:endParaRPr lang="zh-TW" altLang="en-US"/>
          </a:p>
        </p:txBody>
      </p:sp>
    </p:spTree>
    <p:extLst>
      <p:ext uri="{BB962C8B-B14F-4D97-AF65-F5344CB8AC3E}">
        <p14:creationId xmlns:p14="http://schemas.microsoft.com/office/powerpoint/2010/main" xmlns="" val="3520541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8" name="內容版面配置區 7"/>
          <p:cNvSpPr>
            <a:spLocks noGrp="1"/>
          </p:cNvSpPr>
          <p:nvPr>
            <p:ph sz="quarter" idx="1"/>
          </p:nvPr>
        </p:nvSpPr>
        <p:spPr>
          <a:xfrm>
            <a:off x="457200" y="1600200"/>
            <a:ext cx="7467600" cy="487375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pic>
        <p:nvPicPr>
          <p:cNvPr id="11" name="圖片 10" descr="winbug.png"/>
          <p:cNvPicPr>
            <a:picLocks noChangeAspect="1"/>
          </p:cNvPicPr>
          <p:nvPr/>
        </p:nvPicPr>
        <p:blipFill>
          <a:blip r:embed="rId2"/>
          <a:stretch>
            <a:fillRect/>
          </a:stretch>
        </p:blipFill>
        <p:spPr>
          <a:xfrm rot="8104713">
            <a:off x="105832" y="70208"/>
            <a:ext cx="978412" cy="906662"/>
          </a:xfrm>
          <a:prstGeom prst="rect">
            <a:avLst/>
          </a:prstGeom>
        </p:spPr>
      </p:pic>
      <p:sp>
        <p:nvSpPr>
          <p:cNvPr id="4" name="日期版面配置區 3"/>
          <p:cNvSpPr>
            <a:spLocks noGrp="1"/>
          </p:cNvSpPr>
          <p:nvPr>
            <p:ph type="dt" sz="half" idx="10"/>
          </p:nvPr>
        </p:nvSpPr>
        <p:spPr/>
        <p:txBody>
          <a:bodyPr/>
          <a:lstStyle/>
          <a:p>
            <a:fld id="{46E9C182-8C45-4D2F-BB61-F93D865A70FD}" type="datetime1">
              <a:rPr lang="zh-TW" altLang="en-US" smtClean="0"/>
              <a:pPr/>
              <a:t>2016/10/17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7924AD3-C186-4EA4-919E-0D473C4A6F16}" type="slidenum">
              <a:rPr lang="zh-TW" altLang="en-US" smtClean="0"/>
              <a:pPr/>
              <a:t>‹#›</a:t>
            </a:fld>
            <a:endParaRPr lang="zh-TW" altLang="en-US"/>
          </a:p>
        </p:txBody>
      </p:sp>
      <p:sp>
        <p:nvSpPr>
          <p:cNvPr id="9" name="文字方塊 8"/>
          <p:cNvSpPr txBox="1"/>
          <p:nvPr/>
        </p:nvSpPr>
        <p:spPr>
          <a:xfrm>
            <a:off x="6400" y="6473952"/>
            <a:ext cx="4624984" cy="338554"/>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600" dirty="0" smtClean="0"/>
              <a:t>（宜蘭縣版學生資訊課程教材）</a:t>
            </a:r>
            <a:r>
              <a:rPr lang="en-US" altLang="zh-TW" sz="1600" dirty="0" smtClean="0"/>
              <a:t>Chrome OS </a:t>
            </a:r>
            <a:r>
              <a:rPr lang="zh-TW" altLang="en-US" sz="1600" dirty="0" smtClean="0"/>
              <a:t>版本</a:t>
            </a:r>
          </a:p>
        </p:txBody>
      </p:sp>
    </p:spTree>
    <p:extLst>
      <p:ext uri="{BB962C8B-B14F-4D97-AF65-F5344CB8AC3E}">
        <p14:creationId xmlns:p14="http://schemas.microsoft.com/office/powerpoint/2010/main" xmlns="" val="1640484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2286000" y="2895600"/>
            <a:ext cx="6172200" cy="2053590"/>
          </a:xfrm>
        </p:spPr>
        <p:txBody>
          <a:bodyPr/>
          <a:lstStyle>
            <a:lvl1pPr algn="l">
              <a:buNone/>
              <a:defRPr sz="3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bwMode="auto">
          <a:xfrm rot="5400000">
            <a:off x="7763256" y="1170432"/>
            <a:ext cx="2286000" cy="381000"/>
          </a:xfrm>
        </p:spPr>
        <p:txBody>
          <a:bodyPr/>
          <a:lstStyle/>
          <a:p>
            <a:fld id="{DB476609-7547-4D39-BB1F-A92E9F2CDB3F}" type="datetime1">
              <a:rPr lang="zh-TW" altLang="en-US" smtClean="0"/>
              <a:pPr/>
              <a:t>2016/10/17</a:t>
            </a:fld>
            <a:endParaRPr lang="zh-TW" altLang="en-US"/>
          </a:p>
        </p:txBody>
      </p:sp>
      <p:sp>
        <p:nvSpPr>
          <p:cNvPr id="5" name="頁尾版面配置區 4"/>
          <p:cNvSpPr>
            <a:spLocks noGrp="1"/>
          </p:cNvSpPr>
          <p:nvPr>
            <p:ph type="ftr" sz="quarter" idx="11"/>
          </p:nvPr>
        </p:nvSpPr>
        <p:spPr bwMode="auto">
          <a:xfrm rot="5400000">
            <a:off x="7077456" y="4178808"/>
            <a:ext cx="3657600" cy="384048"/>
          </a:xfrm>
        </p:spPr>
        <p:txBody>
          <a:bodyPr/>
          <a:lstStyle/>
          <a:p>
            <a:endParaRPr lang="zh-TW"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接點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接點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橢圓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橢圓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橢圓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接點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投影片編號版面配置區 5"/>
          <p:cNvSpPr>
            <a:spLocks noGrp="1"/>
          </p:cNvSpPr>
          <p:nvPr>
            <p:ph type="sldNum" sz="quarter" idx="12"/>
          </p:nvPr>
        </p:nvSpPr>
        <p:spPr bwMode="auto">
          <a:xfrm>
            <a:off x="1340616" y="4928702"/>
            <a:ext cx="609600" cy="517524"/>
          </a:xfrm>
        </p:spPr>
        <p:txBody>
          <a:bodyPr/>
          <a:lstStyle/>
          <a:p>
            <a:fld id="{97924AD3-C186-4EA4-919E-0D473C4A6F16}" type="slidenum">
              <a:rPr lang="zh-TW" altLang="en-US" smtClean="0"/>
              <a:pPr/>
              <a:t>‹#›</a:t>
            </a:fld>
            <a:endParaRPr lang="zh-TW" altLang="en-US"/>
          </a:p>
        </p:txBody>
      </p:sp>
    </p:spTree>
    <p:extLst>
      <p:ext uri="{BB962C8B-B14F-4D97-AF65-F5344CB8AC3E}">
        <p14:creationId xmlns:p14="http://schemas.microsoft.com/office/powerpoint/2010/main" xmlns="" val="341915820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69640A47-C718-4B57-96AB-0455F9E914CA}" type="datetime1">
              <a:rPr lang="zh-TW" altLang="en-US" smtClean="0"/>
              <a:pPr/>
              <a:t>2016/10/17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7924AD3-C186-4EA4-919E-0D473C4A6F16}" type="slidenum">
              <a:rPr lang="zh-TW" altLang="en-US" smtClean="0"/>
              <a:pPr/>
              <a:t>‹#›</a:t>
            </a:fld>
            <a:endParaRPr lang="zh-TW" altLang="en-US"/>
          </a:p>
        </p:txBody>
      </p:sp>
      <p:sp>
        <p:nvSpPr>
          <p:cNvPr id="9" name="內容版面配置區 8"/>
          <p:cNvSpPr>
            <a:spLocks noGrp="1"/>
          </p:cNvSpPr>
          <p:nvPr>
            <p:ph sz="quarter" idx="1"/>
          </p:nvPr>
        </p:nvSpPr>
        <p:spPr>
          <a:xfrm>
            <a:off x="457200"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270248"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extLst>
      <p:ext uri="{BB962C8B-B14F-4D97-AF65-F5344CB8AC3E}">
        <p14:creationId xmlns:p14="http://schemas.microsoft.com/office/powerpoint/2010/main" xmlns="" val="2188912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7543800" cy="1143000"/>
          </a:xfrm>
        </p:spPr>
        <p:txBody>
          <a:bodyPr anchor="b"/>
          <a:lstStyle>
            <a:lvl1pPr>
              <a:defRPr/>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7665DE3E-43FD-49D3-8AC8-8735BAB57D0F}" type="datetime1">
              <a:rPr lang="zh-TW" altLang="en-US" smtClean="0"/>
              <a:pPr/>
              <a:t>2016/10/17</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97924AD3-C186-4EA4-919E-0D473C4A6F16}" type="slidenum">
              <a:rPr lang="zh-TW" altLang="en-US" smtClean="0"/>
              <a:pPr/>
              <a:t>‹#›</a:t>
            </a:fld>
            <a:endParaRPr lang="zh-TW" altLang="en-US"/>
          </a:p>
        </p:txBody>
      </p:sp>
      <p:sp>
        <p:nvSpPr>
          <p:cNvPr id="11" name="內容版面配置區 10"/>
          <p:cNvSpPr>
            <a:spLocks noGrp="1"/>
          </p:cNvSpPr>
          <p:nvPr>
            <p:ph sz="quarter" idx="2"/>
          </p:nvPr>
        </p:nvSpPr>
        <p:spPr>
          <a:xfrm>
            <a:off x="457200"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371975"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2" name="文字版面配置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
        <p:nvSpPr>
          <p:cNvPr id="14" name="文字版面配置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Tree>
    <p:extLst>
      <p:ext uri="{BB962C8B-B14F-4D97-AF65-F5344CB8AC3E}">
        <p14:creationId xmlns:p14="http://schemas.microsoft.com/office/powerpoint/2010/main" xmlns="" val="3237703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6" name="日期版面配置區 5"/>
          <p:cNvSpPr>
            <a:spLocks noGrp="1"/>
          </p:cNvSpPr>
          <p:nvPr>
            <p:ph type="dt" sz="half" idx="10"/>
          </p:nvPr>
        </p:nvSpPr>
        <p:spPr/>
        <p:txBody>
          <a:bodyPr rtlCol="0"/>
          <a:lstStyle/>
          <a:p>
            <a:fld id="{887491D4-5DE9-4E51-B8FF-0D8E889DBC76}" type="datetime1">
              <a:rPr lang="zh-TW" altLang="en-US" smtClean="0"/>
              <a:pPr/>
              <a:t>2016/10/17</a:t>
            </a:fld>
            <a:endParaRPr lang="zh-TW" altLang="en-US"/>
          </a:p>
        </p:txBody>
      </p:sp>
      <p:sp>
        <p:nvSpPr>
          <p:cNvPr id="7" name="投影片編號版面配置區 6"/>
          <p:cNvSpPr>
            <a:spLocks noGrp="1"/>
          </p:cNvSpPr>
          <p:nvPr>
            <p:ph type="sldNum" sz="quarter" idx="11"/>
          </p:nvPr>
        </p:nvSpPr>
        <p:spPr/>
        <p:txBody>
          <a:bodyPr rtlCol="0"/>
          <a:lstStyle/>
          <a:p>
            <a:fld id="{97924AD3-C186-4EA4-919E-0D473C4A6F16}" type="slidenum">
              <a:rPr lang="zh-TW" altLang="en-US" smtClean="0"/>
              <a:pPr/>
              <a:t>‹#›</a:t>
            </a:fld>
            <a:endParaRPr lang="zh-TW" altLang="en-US"/>
          </a:p>
        </p:txBody>
      </p:sp>
      <p:sp>
        <p:nvSpPr>
          <p:cNvPr id="8" name="頁尾版面配置區 7"/>
          <p:cNvSpPr>
            <a:spLocks noGrp="1"/>
          </p:cNvSpPr>
          <p:nvPr>
            <p:ph type="ftr" sz="quarter" idx="12"/>
          </p:nvPr>
        </p:nvSpPr>
        <p:spPr/>
        <p:txBody>
          <a:bodyPr rtlCol="0"/>
          <a:lstStyle/>
          <a:p>
            <a:endParaRPr lang="zh-TW" altLang="en-US"/>
          </a:p>
        </p:txBody>
      </p:sp>
    </p:spTree>
    <p:extLst>
      <p:ext uri="{BB962C8B-B14F-4D97-AF65-F5344CB8AC3E}">
        <p14:creationId xmlns:p14="http://schemas.microsoft.com/office/powerpoint/2010/main" xmlns="" val="69780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F736AC3-556B-4CEE-B269-C6DD7D98D545}" type="datetime1">
              <a:rPr lang="zh-TW" altLang="en-US" smtClean="0"/>
              <a:pPr/>
              <a:t>2016/10/17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97924AD3-C186-4EA4-919E-0D473C4A6F16}" type="slidenum">
              <a:rPr lang="zh-TW" altLang="en-US" smtClean="0"/>
              <a:pPr/>
              <a:t>‹#›</a:t>
            </a:fld>
            <a:endParaRPr lang="zh-TW" altLang="en-US"/>
          </a:p>
        </p:txBody>
      </p:sp>
    </p:spTree>
    <p:extLst>
      <p:ext uri="{BB962C8B-B14F-4D97-AF65-F5344CB8AC3E}">
        <p14:creationId xmlns:p14="http://schemas.microsoft.com/office/powerpoint/2010/main" xmlns="" val="3194840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1"/>
      </p:bgRef>
    </p:bg>
    <p:spTree>
      <p:nvGrpSpPr>
        <p:cNvPr id="1" name=""/>
        <p:cNvGrpSpPr/>
        <p:nvPr/>
      </p:nvGrpSpPr>
      <p:grpSpPr>
        <a:xfrm>
          <a:off x="0" y="0"/>
          <a:ext cx="0" cy="0"/>
          <a:chOff x="0" y="0"/>
          <a:chExt cx="0" cy="0"/>
        </a:xfrm>
      </p:grpSpPr>
      <p:sp>
        <p:nvSpPr>
          <p:cNvPr id="10" name="直線接點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標題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8" name="直線接點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接點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接點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橢圓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內容版面配置區 17"/>
          <p:cNvSpPr>
            <a:spLocks noGrp="1"/>
          </p:cNvSpPr>
          <p:nvPr>
            <p:ph sz="quarter" idx="1"/>
          </p:nvPr>
        </p:nvSpPr>
        <p:spPr>
          <a:xfrm>
            <a:off x="304800" y="274320"/>
            <a:ext cx="5638800" cy="6327648"/>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4"/>
          </p:nvPr>
        </p:nvSpPr>
        <p:spPr/>
        <p:txBody>
          <a:bodyPr rtlCol="0"/>
          <a:lstStyle/>
          <a:p>
            <a:fld id="{5434E3C5-5B33-4B65-9365-213BE043E056}" type="datetime1">
              <a:rPr lang="zh-TW" altLang="en-US" smtClean="0"/>
              <a:pPr/>
              <a:t>2016/10/17</a:t>
            </a:fld>
            <a:endParaRPr lang="zh-TW" altLang="en-US"/>
          </a:p>
        </p:txBody>
      </p:sp>
      <p:sp>
        <p:nvSpPr>
          <p:cNvPr id="22" name="投影片編號版面配置區 21"/>
          <p:cNvSpPr>
            <a:spLocks noGrp="1"/>
          </p:cNvSpPr>
          <p:nvPr>
            <p:ph type="sldNum" sz="quarter" idx="15"/>
          </p:nvPr>
        </p:nvSpPr>
        <p:spPr/>
        <p:txBody>
          <a:bodyPr rtlCol="0"/>
          <a:lstStyle/>
          <a:p>
            <a:fld id="{97924AD3-C186-4EA4-919E-0D473C4A6F16}" type="slidenum">
              <a:rPr lang="zh-TW" altLang="en-US" smtClean="0"/>
              <a:pPr/>
              <a:t>‹#›</a:t>
            </a:fld>
            <a:endParaRPr lang="zh-TW" altLang="en-US"/>
          </a:p>
        </p:txBody>
      </p:sp>
      <p:sp>
        <p:nvSpPr>
          <p:cNvPr id="23" name="頁尾版面配置區 22"/>
          <p:cNvSpPr>
            <a:spLocks noGrp="1"/>
          </p:cNvSpPr>
          <p:nvPr>
            <p:ph type="ftr" sz="quarter" idx="16"/>
          </p:nvPr>
        </p:nvSpPr>
        <p:spPr/>
        <p:txBody>
          <a:bodyPr rtlCol="0"/>
          <a:lstStyle/>
          <a:p>
            <a:endParaRPr lang="zh-TW" altLang="en-US"/>
          </a:p>
        </p:txBody>
      </p:sp>
    </p:spTree>
    <p:extLst>
      <p:ext uri="{BB962C8B-B14F-4D97-AF65-F5344CB8AC3E}">
        <p14:creationId xmlns:p14="http://schemas.microsoft.com/office/powerpoint/2010/main" xmlns="" val="316732874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直線接點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橢圓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標題 1"/>
          <p:cNvSpPr>
            <a:spLocks noGrp="1"/>
          </p:cNvSpPr>
          <p:nvPr>
            <p:ph type="title"/>
          </p:nvPr>
        </p:nvSpPr>
        <p:spPr>
          <a:xfrm rot="5400000">
            <a:off x="3350133" y="3200400"/>
            <a:ext cx="6309360" cy="457200"/>
          </a:xfrm>
        </p:spPr>
        <p:txBody>
          <a:bodyPr anchor="b"/>
          <a:lstStyle>
            <a:lvl1pPr algn="l">
              <a:buNone/>
              <a:defRPr sz="2000" b="1"/>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10" name="直線接點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接點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接點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接點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版面配置區 16"/>
          <p:cNvSpPr>
            <a:spLocks noGrp="1"/>
          </p:cNvSpPr>
          <p:nvPr>
            <p:ph type="dt" sz="half" idx="10"/>
          </p:nvPr>
        </p:nvSpPr>
        <p:spPr/>
        <p:txBody>
          <a:bodyPr rtlCol="0"/>
          <a:lstStyle/>
          <a:p>
            <a:fld id="{5B09F8C8-CE8B-49D3-955B-9C996D819935}" type="datetime1">
              <a:rPr lang="zh-TW" altLang="en-US" smtClean="0"/>
              <a:pPr/>
              <a:t>2016/10/17</a:t>
            </a:fld>
            <a:endParaRPr lang="zh-TW" altLang="en-US"/>
          </a:p>
        </p:txBody>
      </p:sp>
      <p:sp>
        <p:nvSpPr>
          <p:cNvPr id="18" name="投影片編號版面配置區 17"/>
          <p:cNvSpPr>
            <a:spLocks noGrp="1"/>
          </p:cNvSpPr>
          <p:nvPr>
            <p:ph type="sldNum" sz="quarter" idx="11"/>
          </p:nvPr>
        </p:nvSpPr>
        <p:spPr/>
        <p:txBody>
          <a:bodyPr rtlCol="0"/>
          <a:lstStyle/>
          <a:p>
            <a:fld id="{97924AD3-C186-4EA4-919E-0D473C4A6F16}" type="slidenum">
              <a:rPr lang="zh-TW" altLang="en-US" smtClean="0"/>
              <a:pPr/>
              <a:t>‹#›</a:t>
            </a:fld>
            <a:endParaRPr lang="zh-TW" altLang="en-US"/>
          </a:p>
        </p:txBody>
      </p:sp>
      <p:sp>
        <p:nvSpPr>
          <p:cNvPr id="21" name="頁尾版面配置區 20"/>
          <p:cNvSpPr>
            <a:spLocks noGrp="1"/>
          </p:cNvSpPr>
          <p:nvPr>
            <p:ph type="ftr" sz="quarter" idx="12"/>
          </p:nvPr>
        </p:nvSpPr>
        <p:spPr/>
        <p:txBody>
          <a:bodyPr rtlCol="0"/>
          <a:lstStyle/>
          <a:p>
            <a:endParaRPr lang="zh-TW" altLang="en-US"/>
          </a:p>
        </p:txBody>
      </p:sp>
    </p:spTree>
    <p:extLst>
      <p:ext uri="{BB962C8B-B14F-4D97-AF65-F5344CB8AC3E}">
        <p14:creationId xmlns:p14="http://schemas.microsoft.com/office/powerpoint/2010/main" xmlns="" val="1050447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接點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標題版面配置區 21"/>
          <p:cNvSpPr>
            <a:spLocks noGrp="1"/>
          </p:cNvSpPr>
          <p:nvPr>
            <p:ph type="title"/>
          </p:nvPr>
        </p:nvSpPr>
        <p:spPr>
          <a:xfrm>
            <a:off x="457200" y="274638"/>
            <a:ext cx="7467600" cy="1143000"/>
          </a:xfrm>
          <a:prstGeom prst="rect">
            <a:avLst/>
          </a:prstGeom>
        </p:spPr>
        <p:txBody>
          <a:bodyPr vert="horz" anchor="b">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E39A86E-D8CF-45CC-9652-460E26B1FF99}" type="datetime1">
              <a:rPr lang="zh-TW" altLang="en-US" smtClean="0"/>
              <a:pPr/>
              <a:t>2016/10/17</a:t>
            </a:fld>
            <a:endParaRPr lang="zh-TW" altLang="en-US"/>
          </a:p>
        </p:txBody>
      </p:sp>
      <p:sp>
        <p:nvSpPr>
          <p:cNvPr id="3" name="頁尾版面配置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TW" altLang="en-US"/>
          </a:p>
        </p:txBody>
      </p:sp>
      <p:sp>
        <p:nvSpPr>
          <p:cNvPr id="7" name="直線接點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接點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橢圓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投影片編號版面配置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7924AD3-C186-4EA4-919E-0D473C4A6F16}" type="slidenum">
              <a:rPr lang="zh-TW" altLang="en-US" smtClean="0"/>
              <a:pPr/>
              <a:t>‹#›</a:t>
            </a:fld>
            <a:endParaRPr lang="zh-TW" altLang="en-US"/>
          </a:p>
        </p:txBody>
      </p:sp>
    </p:spTree>
    <p:extLst>
      <p:ext uri="{BB962C8B-B14F-4D97-AF65-F5344CB8AC3E}">
        <p14:creationId xmlns:p14="http://schemas.microsoft.com/office/powerpoint/2010/main" xmlns="" val="35940727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zh.wikipedia.org/zh-tw/%E7%BB%B4%E5%9F%BA%E7%99%BE%E7%A7%9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r>
              <a:rPr lang="zh-TW" altLang="en-US" sz="4000" dirty="0" smtClean="0"/>
              <a:t>維</a:t>
            </a:r>
            <a:r>
              <a:rPr lang="zh-TW" altLang="en-US" sz="4000" dirty="0"/>
              <a:t>基</a:t>
            </a:r>
            <a:r>
              <a:rPr lang="zh-TW" altLang="en-US" sz="4000" dirty="0" smtClean="0"/>
              <a:t>百科的源起</a:t>
            </a:r>
            <a:endParaRPr lang="zh-TW" altLang="en-US" sz="4000" dirty="0"/>
          </a:p>
        </p:txBody>
      </p:sp>
      <p:sp>
        <p:nvSpPr>
          <p:cNvPr id="3" name="副標題 2"/>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xmlns="" val="2227232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維基百科的發起</a:t>
            </a:r>
            <a:endParaRPr lang="zh-TW" altLang="en-US" dirty="0"/>
          </a:p>
        </p:txBody>
      </p:sp>
      <p:sp>
        <p:nvSpPr>
          <p:cNvPr id="3" name="內容版面配置區 2"/>
          <p:cNvSpPr>
            <a:spLocks noGrp="1"/>
          </p:cNvSpPr>
          <p:nvPr>
            <p:ph sz="quarter" idx="1"/>
          </p:nvPr>
        </p:nvSpPr>
        <p:spPr/>
        <p:txBody>
          <a:bodyPr/>
          <a:lstStyle/>
          <a:p>
            <a:r>
              <a:rPr lang="zh-TW" altLang="zh-TW" dirty="0"/>
              <a:t>維基百科最早是在</a:t>
            </a:r>
            <a:r>
              <a:rPr lang="zh-TW" altLang="zh-TW" u="sng" dirty="0"/>
              <a:t>吉</a:t>
            </a:r>
            <a:r>
              <a:rPr lang="zh-TW" altLang="zh-TW" u="sng" dirty="0" smtClean="0"/>
              <a:t>米</a:t>
            </a:r>
            <a:r>
              <a:rPr lang="en-US" altLang="zh-TW" u="sng" dirty="0" smtClean="0"/>
              <a:t>‧</a:t>
            </a:r>
            <a:r>
              <a:rPr lang="zh-TW" altLang="zh-TW" u="sng" dirty="0" smtClean="0"/>
              <a:t>威爾斯</a:t>
            </a:r>
            <a:r>
              <a:rPr lang="zh-TW" altLang="zh-TW" dirty="0"/>
              <a:t>與</a:t>
            </a:r>
            <a:r>
              <a:rPr lang="zh-TW" altLang="zh-TW" u="sng" dirty="0"/>
              <a:t>賴</a:t>
            </a:r>
            <a:r>
              <a:rPr lang="zh-TW" altLang="zh-TW" u="sng" dirty="0" smtClean="0"/>
              <a:t>利</a:t>
            </a:r>
            <a:r>
              <a:rPr lang="zh-TW" altLang="en-US" u="sng" dirty="0" smtClean="0"/>
              <a:t>．</a:t>
            </a:r>
            <a:r>
              <a:rPr lang="zh-TW" altLang="zh-TW" u="sng" dirty="0" smtClean="0"/>
              <a:t>桑</a:t>
            </a:r>
            <a:r>
              <a:rPr lang="zh-TW" altLang="zh-TW" u="sng" dirty="0"/>
              <a:t>格</a:t>
            </a:r>
            <a:r>
              <a:rPr lang="zh-TW" altLang="zh-TW" dirty="0"/>
              <a:t>兩人的合作下，在</a:t>
            </a:r>
            <a:r>
              <a:rPr lang="en-US" altLang="zh-TW" dirty="0"/>
              <a:t>2001</a:t>
            </a:r>
            <a:r>
              <a:rPr lang="zh-TW" altLang="zh-TW" dirty="0"/>
              <a:t>年</a:t>
            </a:r>
            <a:r>
              <a:rPr lang="en-US" altLang="zh-TW" dirty="0"/>
              <a:t>1</a:t>
            </a:r>
            <a:r>
              <a:rPr lang="zh-TW" altLang="zh-TW" dirty="0"/>
              <a:t>月</a:t>
            </a:r>
            <a:r>
              <a:rPr lang="en-US" altLang="zh-TW" dirty="0"/>
              <a:t>13</a:t>
            </a:r>
            <a:r>
              <a:rPr lang="zh-TW" altLang="zh-TW" dirty="0"/>
              <a:t>日於網際網路上推出網站服務，並在</a:t>
            </a:r>
            <a:r>
              <a:rPr lang="en-US" altLang="zh-TW" dirty="0"/>
              <a:t>1</a:t>
            </a:r>
            <a:r>
              <a:rPr lang="zh-TW" altLang="zh-TW" dirty="0"/>
              <a:t>月</a:t>
            </a:r>
            <a:r>
              <a:rPr lang="en-US" altLang="zh-TW" dirty="0"/>
              <a:t>15</a:t>
            </a:r>
            <a:r>
              <a:rPr lang="zh-TW" altLang="zh-TW" dirty="0"/>
              <a:t>日正式展開網路百科全書的</a:t>
            </a:r>
            <a:r>
              <a:rPr lang="zh-TW" altLang="zh-TW" dirty="0" smtClean="0"/>
              <a:t>計畫</a:t>
            </a:r>
            <a:r>
              <a:rPr lang="zh-TW" altLang="en-US" dirty="0" smtClean="0"/>
              <a:t>。</a:t>
            </a:r>
            <a:endParaRPr lang="zh-TW" altLang="en-US" dirty="0"/>
          </a:p>
        </p:txBody>
      </p:sp>
      <p:sp>
        <p:nvSpPr>
          <p:cNvPr id="4" name="投影片編號版面配置區 3"/>
          <p:cNvSpPr>
            <a:spLocks noGrp="1"/>
          </p:cNvSpPr>
          <p:nvPr>
            <p:ph type="sldNum" sz="quarter" idx="12"/>
          </p:nvPr>
        </p:nvSpPr>
        <p:spPr/>
        <p:txBody>
          <a:bodyPr/>
          <a:lstStyle/>
          <a:p>
            <a:fld id="{97924AD3-C186-4EA4-919E-0D473C4A6F16}" type="slidenum">
              <a:rPr lang="zh-TW" altLang="en-US" smtClean="0"/>
              <a:pPr/>
              <a:t>2</a:t>
            </a:fld>
            <a:endParaRPr lang="zh-TW" altLang="en-US"/>
          </a:p>
        </p:txBody>
      </p:sp>
    </p:spTree>
    <p:extLst>
      <p:ext uri="{BB962C8B-B14F-4D97-AF65-F5344CB8AC3E}">
        <p14:creationId xmlns:p14="http://schemas.microsoft.com/office/powerpoint/2010/main" xmlns="" val="2082740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維基百科名稱的由來</a:t>
            </a:r>
            <a:endParaRPr lang="zh-TW" altLang="en-US" dirty="0"/>
          </a:p>
        </p:txBody>
      </p:sp>
      <p:sp>
        <p:nvSpPr>
          <p:cNvPr id="3" name="內容版面配置區 2"/>
          <p:cNvSpPr>
            <a:spLocks noGrp="1"/>
          </p:cNvSpPr>
          <p:nvPr>
            <p:ph sz="quarter" idx="1"/>
          </p:nvPr>
        </p:nvSpPr>
        <p:spPr/>
        <p:txBody>
          <a:bodyPr/>
          <a:lstStyle/>
          <a:p>
            <a:r>
              <a:rPr lang="zh-TW" altLang="zh-TW" dirty="0"/>
              <a:t>桑</a:t>
            </a:r>
            <a:r>
              <a:rPr lang="zh-TW" altLang="zh-TW" dirty="0" smtClean="0"/>
              <a:t>格結合</a:t>
            </a:r>
            <a:r>
              <a:rPr lang="zh-TW" altLang="zh-TW" dirty="0"/>
              <a:t>了維基百科網站合作核心的「</a:t>
            </a:r>
            <a:r>
              <a:rPr lang="en-US" altLang="zh-TW" dirty="0"/>
              <a:t>Wiki</a:t>
            </a:r>
            <a:r>
              <a:rPr lang="zh-TW" altLang="zh-TW" dirty="0"/>
              <a:t>」以及具有百科全書之意的「</a:t>
            </a:r>
            <a:r>
              <a:rPr lang="en-US" altLang="zh-TW" dirty="0"/>
              <a:t>encyclopedia</a:t>
            </a:r>
            <a:r>
              <a:rPr lang="zh-TW" altLang="zh-TW" dirty="0"/>
              <a:t>」，而創造出新的混成詞「</a:t>
            </a:r>
            <a:r>
              <a:rPr lang="en-US" altLang="zh-TW" dirty="0"/>
              <a:t>Wikipedia</a:t>
            </a:r>
            <a:r>
              <a:rPr lang="zh-TW" altLang="zh-TW" dirty="0" smtClean="0"/>
              <a:t>」</a:t>
            </a:r>
            <a:r>
              <a:rPr lang="zh-TW" altLang="en-US" dirty="0" smtClean="0"/>
              <a:t>，也就是「維基」加上「百科」，因此稱為「維基百科」。</a:t>
            </a:r>
            <a:endParaRPr lang="zh-TW" altLang="en-US" dirty="0"/>
          </a:p>
        </p:txBody>
      </p:sp>
      <p:sp>
        <p:nvSpPr>
          <p:cNvPr id="4" name="投影片編號版面配置區 3"/>
          <p:cNvSpPr>
            <a:spLocks noGrp="1"/>
          </p:cNvSpPr>
          <p:nvPr>
            <p:ph type="sldNum" sz="quarter" idx="12"/>
          </p:nvPr>
        </p:nvSpPr>
        <p:spPr/>
        <p:txBody>
          <a:bodyPr/>
          <a:lstStyle/>
          <a:p>
            <a:fld id="{97924AD3-C186-4EA4-919E-0D473C4A6F16}" type="slidenum">
              <a:rPr lang="zh-TW" altLang="en-US" smtClean="0"/>
              <a:pPr/>
              <a:t>3</a:t>
            </a:fld>
            <a:endParaRPr lang="zh-TW" altLang="en-US"/>
          </a:p>
        </p:txBody>
      </p:sp>
    </p:spTree>
    <p:extLst>
      <p:ext uri="{BB962C8B-B14F-4D97-AF65-F5344CB8AC3E}">
        <p14:creationId xmlns:p14="http://schemas.microsoft.com/office/powerpoint/2010/main" xmlns="" val="2033879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維基百科的目的</a:t>
            </a:r>
            <a:endParaRPr lang="zh-TW" altLang="en-US" dirty="0"/>
          </a:p>
        </p:txBody>
      </p:sp>
      <p:sp>
        <p:nvSpPr>
          <p:cNvPr id="3" name="內容版面配置區 2"/>
          <p:cNvSpPr>
            <a:spLocks noGrp="1"/>
          </p:cNvSpPr>
          <p:nvPr>
            <p:ph sz="quarter" idx="1"/>
          </p:nvPr>
        </p:nvSpPr>
        <p:spPr/>
        <p:txBody>
          <a:bodyPr/>
          <a:lstStyle/>
          <a:p>
            <a:r>
              <a:rPr lang="zh-TW" altLang="zh-TW" dirty="0"/>
              <a:t>創立之初，維基百科的目標是向全人類提供自由的百科全書，並希望各地民眾能夠使用自己選擇的語言來參與編輯條目</a:t>
            </a:r>
            <a:r>
              <a:rPr lang="zh-TW" altLang="zh-TW" dirty="0" smtClean="0"/>
              <a:t>。</a:t>
            </a:r>
            <a:endParaRPr lang="en-US" altLang="zh-TW" dirty="0" smtClean="0"/>
          </a:p>
          <a:p>
            <a:r>
              <a:rPr lang="zh-TW" altLang="en-US" dirty="0" smtClean="0"/>
              <a:t>相較於</a:t>
            </a:r>
            <a:r>
              <a:rPr lang="zh-TW" altLang="zh-TW" dirty="0" smtClean="0"/>
              <a:t>其他</a:t>
            </a:r>
            <a:r>
              <a:rPr lang="zh-TW" altLang="zh-TW" dirty="0"/>
              <a:t>書面印刷的百科全書多是由專家主導編輯，之後再由印刷廠商印刷之後加以銷售；維基百科在性質上一如其號稱般屬於可自由存取和編輯的全球知識體，這也意味著除了傳統百科全書所收錄的資訊外，維基百科</a:t>
            </a:r>
            <a:r>
              <a:rPr lang="zh-TW" altLang="zh-TW" dirty="0" smtClean="0"/>
              <a:t>也收錄</a:t>
            </a:r>
            <a:r>
              <a:rPr lang="zh-TW" altLang="zh-TW" dirty="0"/>
              <a:t>非學術</a:t>
            </a:r>
            <a:r>
              <a:rPr lang="zh-TW" altLang="zh-TW" dirty="0" smtClean="0"/>
              <a:t>內容</a:t>
            </a:r>
            <a:r>
              <a:rPr lang="zh-TW" altLang="en-US" dirty="0" smtClean="0"/>
              <a:t>、</a:t>
            </a:r>
            <a:r>
              <a:rPr lang="zh-TW" altLang="zh-TW" dirty="0" smtClean="0"/>
              <a:t>但具有</a:t>
            </a:r>
            <a:r>
              <a:rPr lang="zh-TW" altLang="zh-TW" dirty="0"/>
              <a:t>一定媒體關注度的動態事件。</a:t>
            </a:r>
            <a:endParaRPr lang="zh-TW" altLang="en-US" dirty="0"/>
          </a:p>
        </p:txBody>
      </p:sp>
      <p:sp>
        <p:nvSpPr>
          <p:cNvPr id="4" name="投影片編號版面配置區 3"/>
          <p:cNvSpPr>
            <a:spLocks noGrp="1"/>
          </p:cNvSpPr>
          <p:nvPr>
            <p:ph type="sldNum" sz="quarter" idx="12"/>
          </p:nvPr>
        </p:nvSpPr>
        <p:spPr/>
        <p:txBody>
          <a:bodyPr/>
          <a:lstStyle/>
          <a:p>
            <a:fld id="{97924AD3-C186-4EA4-919E-0D473C4A6F16}" type="slidenum">
              <a:rPr lang="zh-TW" altLang="en-US" smtClean="0"/>
              <a:pPr/>
              <a:t>4</a:t>
            </a:fld>
            <a:endParaRPr lang="zh-TW" altLang="en-US"/>
          </a:p>
        </p:txBody>
      </p:sp>
    </p:spTree>
    <p:extLst>
      <p:ext uri="{BB962C8B-B14F-4D97-AF65-F5344CB8AC3E}">
        <p14:creationId xmlns:p14="http://schemas.microsoft.com/office/powerpoint/2010/main" xmlns="" val="1656783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編輯方式</a:t>
            </a:r>
            <a:endParaRPr lang="zh-TW" altLang="en-US" dirty="0"/>
          </a:p>
        </p:txBody>
      </p:sp>
      <p:sp>
        <p:nvSpPr>
          <p:cNvPr id="3" name="內容版面配置區 2"/>
          <p:cNvSpPr>
            <a:spLocks noGrp="1"/>
          </p:cNvSpPr>
          <p:nvPr>
            <p:ph sz="quarter" idx="1"/>
          </p:nvPr>
        </p:nvSpPr>
        <p:spPr/>
        <p:txBody>
          <a:bodyPr/>
          <a:lstStyle/>
          <a:p>
            <a:r>
              <a:rPr lang="zh-TW" altLang="zh-TW" dirty="0"/>
              <a:t>維基百科是由來自世界各地的志願者合作編輯而</a:t>
            </a:r>
            <a:r>
              <a:rPr lang="zh-TW" altLang="zh-TW" dirty="0" smtClean="0"/>
              <a:t>成</a:t>
            </a:r>
            <a:r>
              <a:rPr lang="zh-TW" altLang="en-US" dirty="0" smtClean="0"/>
              <a:t>。</a:t>
            </a:r>
            <a:endParaRPr lang="en-US" altLang="zh-TW" dirty="0" smtClean="0"/>
          </a:p>
          <a:p>
            <a:r>
              <a:rPr lang="zh-TW" altLang="zh-TW" dirty="0" smtClean="0"/>
              <a:t>整個</a:t>
            </a:r>
            <a:r>
              <a:rPr lang="zh-TW" altLang="zh-TW" dirty="0"/>
              <a:t>計畫總共收錄了超過</a:t>
            </a:r>
            <a:r>
              <a:rPr lang="en-US" altLang="zh-TW" dirty="0"/>
              <a:t>3,000</a:t>
            </a:r>
            <a:r>
              <a:rPr lang="zh-TW" altLang="zh-TW" dirty="0"/>
              <a:t>萬篇條目，而其中英語維基百科以超過</a:t>
            </a:r>
            <a:r>
              <a:rPr lang="en-US" altLang="zh-TW" dirty="0"/>
              <a:t>450</a:t>
            </a:r>
            <a:r>
              <a:rPr lang="zh-TW" altLang="zh-TW" dirty="0"/>
              <a:t>萬篇條目在數量上排名第一</a:t>
            </a:r>
            <a:r>
              <a:rPr lang="zh-TW" altLang="zh-TW" dirty="0" smtClean="0"/>
              <a:t>。</a:t>
            </a:r>
            <a:endParaRPr lang="en-US" altLang="zh-TW" dirty="0" smtClean="0"/>
          </a:p>
          <a:p>
            <a:r>
              <a:rPr lang="zh-TW" altLang="zh-TW" dirty="0" smtClean="0"/>
              <a:t>維</a:t>
            </a:r>
            <a:r>
              <a:rPr lang="zh-TW" altLang="zh-TW" dirty="0"/>
              <a:t>基百科允許任何存取網站的用戶使用網頁瀏覽器自由閱覽和修改絕大部分頁面的</a:t>
            </a:r>
            <a:r>
              <a:rPr lang="zh-TW" altLang="zh-TW" dirty="0" smtClean="0"/>
              <a:t>內容，</a:t>
            </a:r>
            <a:r>
              <a:rPr lang="zh-TW" altLang="zh-TW" dirty="0"/>
              <a:t>根據統計在維基百科上大約有</a:t>
            </a:r>
            <a:r>
              <a:rPr lang="en-US" altLang="zh-TW" dirty="0"/>
              <a:t>35,000,000</a:t>
            </a:r>
            <a:r>
              <a:rPr lang="zh-TW" altLang="zh-TW" dirty="0"/>
              <a:t>名登記註冊</a:t>
            </a:r>
            <a:r>
              <a:rPr lang="zh-TW" altLang="zh-TW" dirty="0" smtClean="0"/>
              <a:t>用戶，</a:t>
            </a:r>
            <a:r>
              <a:rPr lang="zh-TW" altLang="zh-TW" dirty="0"/>
              <a:t>其中有</a:t>
            </a:r>
            <a:r>
              <a:rPr lang="en-US" altLang="zh-TW" dirty="0"/>
              <a:t>100,000</a:t>
            </a:r>
            <a:r>
              <a:rPr lang="zh-TW" altLang="zh-TW" dirty="0"/>
              <a:t>名積極貢獻者長期參與編輯</a:t>
            </a:r>
            <a:r>
              <a:rPr lang="zh-TW" altLang="zh-TW" dirty="0" smtClean="0"/>
              <a:t>工作，</a:t>
            </a:r>
            <a:r>
              <a:rPr lang="zh-TW" altLang="zh-TW" dirty="0"/>
              <a:t>而整個網站的總編輯次數更是超過</a:t>
            </a:r>
            <a:r>
              <a:rPr lang="en-US" altLang="zh-TW" dirty="0"/>
              <a:t>10</a:t>
            </a:r>
            <a:r>
              <a:rPr lang="zh-TW" altLang="zh-TW" dirty="0"/>
              <a:t>億次</a:t>
            </a:r>
            <a:r>
              <a:rPr lang="zh-TW" altLang="zh-TW" dirty="0" smtClean="0"/>
              <a:t>之多</a:t>
            </a:r>
            <a:r>
              <a:rPr lang="zh-TW" altLang="en-US" dirty="0" smtClean="0"/>
              <a:t>。</a:t>
            </a:r>
            <a:endParaRPr lang="zh-TW" altLang="en-US" dirty="0"/>
          </a:p>
        </p:txBody>
      </p:sp>
      <p:sp>
        <p:nvSpPr>
          <p:cNvPr id="4" name="投影片編號版面配置區 3"/>
          <p:cNvSpPr>
            <a:spLocks noGrp="1"/>
          </p:cNvSpPr>
          <p:nvPr>
            <p:ph type="sldNum" sz="quarter" idx="12"/>
          </p:nvPr>
        </p:nvSpPr>
        <p:spPr/>
        <p:txBody>
          <a:bodyPr/>
          <a:lstStyle/>
          <a:p>
            <a:fld id="{97924AD3-C186-4EA4-919E-0D473C4A6F16}" type="slidenum">
              <a:rPr lang="zh-TW" altLang="en-US" smtClean="0"/>
              <a:pPr/>
              <a:t>5</a:t>
            </a:fld>
            <a:endParaRPr lang="zh-TW" altLang="en-US"/>
          </a:p>
        </p:txBody>
      </p:sp>
    </p:spTree>
    <p:extLst>
      <p:ext uri="{BB962C8B-B14F-4D97-AF65-F5344CB8AC3E}">
        <p14:creationId xmlns:p14="http://schemas.microsoft.com/office/powerpoint/2010/main" xmlns="" val="3718960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台灣維基社群</a:t>
            </a:r>
            <a:endParaRPr lang="zh-TW" altLang="en-US" dirty="0"/>
          </a:p>
        </p:txBody>
      </p:sp>
      <p:sp>
        <p:nvSpPr>
          <p:cNvPr id="3" name="內容版面配置區 2"/>
          <p:cNvSpPr>
            <a:spLocks noGrp="1"/>
          </p:cNvSpPr>
          <p:nvPr>
            <p:ph sz="quarter" idx="1"/>
          </p:nvPr>
        </p:nvSpPr>
        <p:spPr/>
        <p:txBody>
          <a:bodyPr/>
          <a:lstStyle/>
          <a:p>
            <a:r>
              <a:rPr lang="zh-TW" altLang="en-US" dirty="0"/>
              <a:t>台灣維基人的社群是由</a:t>
            </a:r>
            <a:r>
              <a:rPr lang="en-US" altLang="zh-TW" dirty="0"/>
              <a:t>2004</a:t>
            </a:r>
            <a:r>
              <a:rPr lang="zh-TW" altLang="en-US" dirty="0"/>
              <a:t>年慢慢發展起來，除了在維基百科上的討論外，主要的活動是平均每三個月一次的社群聚會，社群在</a:t>
            </a:r>
            <a:r>
              <a:rPr lang="en-US" altLang="zh-TW" dirty="0"/>
              <a:t>2005</a:t>
            </a:r>
            <a:r>
              <a:rPr lang="zh-TW" altLang="en-US" dirty="0"/>
              <a:t>年到</a:t>
            </a:r>
            <a:r>
              <a:rPr lang="en-US" altLang="zh-TW" dirty="0"/>
              <a:t>2006</a:t>
            </a:r>
            <a:r>
              <a:rPr lang="zh-TW" altLang="en-US" dirty="0"/>
              <a:t>年達到一 個穩定的規模，除了社群成員，也會有新手、研究學者參與社群聚會</a:t>
            </a:r>
            <a:r>
              <a:rPr lang="zh-TW" altLang="en-US" dirty="0" smtClean="0"/>
              <a:t>。</a:t>
            </a:r>
            <a:endParaRPr lang="zh-TW" altLang="en-US" dirty="0"/>
          </a:p>
        </p:txBody>
      </p:sp>
      <p:sp>
        <p:nvSpPr>
          <p:cNvPr id="4" name="投影片編號版面配置區 3"/>
          <p:cNvSpPr>
            <a:spLocks noGrp="1"/>
          </p:cNvSpPr>
          <p:nvPr>
            <p:ph type="sldNum" sz="quarter" idx="12"/>
          </p:nvPr>
        </p:nvSpPr>
        <p:spPr/>
        <p:txBody>
          <a:bodyPr/>
          <a:lstStyle/>
          <a:p>
            <a:fld id="{97924AD3-C186-4EA4-919E-0D473C4A6F16}" type="slidenum">
              <a:rPr lang="zh-TW" altLang="en-US" smtClean="0"/>
              <a:pPr/>
              <a:t>6</a:t>
            </a:fld>
            <a:endParaRPr lang="zh-TW" altLang="en-US"/>
          </a:p>
        </p:txBody>
      </p:sp>
    </p:spTree>
    <p:extLst>
      <p:ext uri="{BB962C8B-B14F-4D97-AF65-F5344CB8AC3E}">
        <p14:creationId xmlns:p14="http://schemas.microsoft.com/office/powerpoint/2010/main" xmlns="" val="2886524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授權方式</a:t>
            </a:r>
            <a:endParaRPr lang="zh-TW" altLang="en-US" dirty="0"/>
          </a:p>
        </p:txBody>
      </p:sp>
      <p:sp>
        <p:nvSpPr>
          <p:cNvPr id="3" name="內容版面配置區 2"/>
          <p:cNvSpPr>
            <a:spLocks noGrp="1"/>
          </p:cNvSpPr>
          <p:nvPr>
            <p:ph sz="quarter" idx="1"/>
          </p:nvPr>
        </p:nvSpPr>
        <p:spPr/>
        <p:txBody>
          <a:bodyPr/>
          <a:lstStyle/>
          <a:p>
            <a:r>
              <a:rPr lang="zh-TW" altLang="en-US" dirty="0"/>
              <a:t>維基百科的計畫早在</a:t>
            </a:r>
            <a:r>
              <a:rPr lang="en-US" altLang="zh-TW" dirty="0"/>
              <a:t>2001</a:t>
            </a:r>
            <a:r>
              <a:rPr lang="zh-TW" altLang="en-US" dirty="0"/>
              <a:t>年創建時便決定採用原本是為自由軟體設計的</a:t>
            </a:r>
            <a:r>
              <a:rPr lang="en-US" altLang="zh-TW" dirty="0"/>
              <a:t>GNU</a:t>
            </a:r>
            <a:r>
              <a:rPr lang="zh-TW" altLang="en-US" dirty="0"/>
              <a:t>自由文件授權條款，透過</a:t>
            </a:r>
            <a:r>
              <a:rPr lang="en-US" altLang="zh-TW" dirty="0"/>
              <a:t>Copyleft</a:t>
            </a:r>
            <a:r>
              <a:rPr lang="zh-TW" altLang="en-US" dirty="0"/>
              <a:t>授權的方式允許文章內容他處再次傳播、藉此創作延伸作品、允許使用在商業用途並且仍由維基百科保有</a:t>
            </a:r>
            <a:r>
              <a:rPr lang="zh-TW" altLang="en-US" dirty="0" smtClean="0"/>
              <a:t>版權。</a:t>
            </a:r>
            <a:endParaRPr lang="zh-TW" altLang="en-US" dirty="0"/>
          </a:p>
        </p:txBody>
      </p:sp>
      <p:sp>
        <p:nvSpPr>
          <p:cNvPr id="4" name="投影片編號版面配置區 3"/>
          <p:cNvSpPr>
            <a:spLocks noGrp="1"/>
          </p:cNvSpPr>
          <p:nvPr>
            <p:ph type="sldNum" sz="quarter" idx="12"/>
          </p:nvPr>
        </p:nvSpPr>
        <p:spPr/>
        <p:txBody>
          <a:bodyPr/>
          <a:lstStyle/>
          <a:p>
            <a:fld id="{97924AD3-C186-4EA4-919E-0D473C4A6F16}" type="slidenum">
              <a:rPr lang="zh-TW" altLang="en-US" smtClean="0"/>
              <a:pPr/>
              <a:t>7</a:t>
            </a:fld>
            <a:endParaRPr lang="zh-TW" altLang="en-US"/>
          </a:p>
        </p:txBody>
      </p:sp>
    </p:spTree>
    <p:extLst>
      <p:ext uri="{BB962C8B-B14F-4D97-AF65-F5344CB8AC3E}">
        <p14:creationId xmlns:p14="http://schemas.microsoft.com/office/powerpoint/2010/main" xmlns="" val="26064166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資料來源</a:t>
            </a:r>
            <a:endParaRPr lang="zh-TW" altLang="en-US" dirty="0"/>
          </a:p>
        </p:txBody>
      </p:sp>
      <p:sp>
        <p:nvSpPr>
          <p:cNvPr id="3" name="內容版面配置區 2"/>
          <p:cNvSpPr>
            <a:spLocks noGrp="1"/>
          </p:cNvSpPr>
          <p:nvPr>
            <p:ph sz="quarter" idx="1"/>
          </p:nvPr>
        </p:nvSpPr>
        <p:spPr/>
        <p:txBody>
          <a:bodyPr/>
          <a:lstStyle/>
          <a:p>
            <a:r>
              <a:rPr lang="zh-TW" altLang="en-US" dirty="0" smtClean="0"/>
              <a:t>維基百科（</a:t>
            </a:r>
            <a:r>
              <a:rPr lang="en-US" altLang="zh-TW" dirty="0">
                <a:hlinkClick r:id="rId2"/>
              </a:rPr>
              <a:t>https://zh.wikipedia.org/zh-tw/%E7%BB%B4%E5%9F%BA%E7%99%BE%E7%A7%91#.</a:t>
            </a:r>
            <a:r>
              <a:rPr lang="en-US" altLang="zh-TW" dirty="0" smtClean="0">
                <a:hlinkClick r:id="rId2"/>
              </a:rPr>
              <a:t>E6.AD.B7.E5.8F.B2</a:t>
            </a:r>
            <a:r>
              <a:rPr lang="zh-TW" altLang="en-US" dirty="0" smtClean="0"/>
              <a:t>）</a:t>
            </a:r>
            <a:endParaRPr lang="zh-TW" altLang="en-US" dirty="0"/>
          </a:p>
        </p:txBody>
      </p:sp>
      <p:sp>
        <p:nvSpPr>
          <p:cNvPr id="4" name="投影片編號版面配置區 3"/>
          <p:cNvSpPr>
            <a:spLocks noGrp="1"/>
          </p:cNvSpPr>
          <p:nvPr>
            <p:ph type="sldNum" sz="quarter" idx="12"/>
          </p:nvPr>
        </p:nvSpPr>
        <p:spPr/>
        <p:txBody>
          <a:bodyPr/>
          <a:lstStyle/>
          <a:p>
            <a:fld id="{97924AD3-C186-4EA4-919E-0D473C4A6F16}" type="slidenum">
              <a:rPr lang="zh-TW" altLang="en-US" smtClean="0"/>
              <a:pPr/>
              <a:t>8</a:t>
            </a:fld>
            <a:endParaRPr lang="zh-TW" altLang="en-US"/>
          </a:p>
        </p:txBody>
      </p:sp>
    </p:spTree>
    <p:extLst>
      <p:ext uri="{BB962C8B-B14F-4D97-AF65-F5344CB8AC3E}">
        <p14:creationId xmlns:p14="http://schemas.microsoft.com/office/powerpoint/2010/main" xmlns="" val="18434737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佈景主題6">
  <a:themeElements>
    <a:clrScheme name="公正">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壁窗">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壁窗">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extLst>
    <a:ext uri="{05A4C25C-085E-4340-85A3-A5531E510DB2}">
      <thm15:themeFamily xmlns:thm15="http://schemas.microsoft.com/office/thememl/2012/main" xmlns="" name="佈景主題6" id="{99D9D414-164E-4B72-90D2-3887CE310DBE}" vid="{93BE3A1D-A7C9-4698-9B8E-D8F9B42168AD}"/>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佈景主題6</Template>
  <TotalTime>40</TotalTime>
  <Words>521</Words>
  <Application>Microsoft Office PowerPoint</Application>
  <PresentationFormat>如螢幕大小 (4:3)</PresentationFormat>
  <Paragraphs>25</Paragraphs>
  <Slides>8</Slides>
  <Notes>0</Notes>
  <HiddenSlides>0</HiddenSlides>
  <MMClips>0</MMClips>
  <ScaleCrop>false</ScaleCrop>
  <HeadingPairs>
    <vt:vector size="4" baseType="variant">
      <vt:variant>
        <vt:lpstr>佈景主題</vt:lpstr>
      </vt:variant>
      <vt:variant>
        <vt:i4>1</vt:i4>
      </vt:variant>
      <vt:variant>
        <vt:lpstr>投影片標題</vt:lpstr>
      </vt:variant>
      <vt:variant>
        <vt:i4>8</vt:i4>
      </vt:variant>
    </vt:vector>
  </HeadingPairs>
  <TitlesOfParts>
    <vt:vector size="9" baseType="lpstr">
      <vt:lpstr>佈景主題6</vt:lpstr>
      <vt:lpstr>維基百科的源起</vt:lpstr>
      <vt:lpstr>維基百科的發起</vt:lpstr>
      <vt:lpstr>維基百科名稱的由來</vt:lpstr>
      <vt:lpstr>維基百科的目的</vt:lpstr>
      <vt:lpstr>編輯方式</vt:lpstr>
      <vt:lpstr>台灣維基社群</vt:lpstr>
      <vt:lpstr>授權方式</vt:lpstr>
      <vt:lpstr>資料來源</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使用維其百科</dc:title>
  <dc:creator>湘</dc:creator>
  <cp:lastModifiedBy>1007</cp:lastModifiedBy>
  <cp:revision>10</cp:revision>
  <dcterms:created xsi:type="dcterms:W3CDTF">2015-08-20T02:33:55Z</dcterms:created>
  <dcterms:modified xsi:type="dcterms:W3CDTF">2016-10-17T04:48:01Z</dcterms:modified>
</cp:coreProperties>
</file>