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93E3"/>
    <a:srgbClr val="3988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04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382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D827F-C044-4519-9D6C-7416C2F64ED5}" type="datetimeFigureOut">
              <a:rPr lang="zh-TW" altLang="en-US" smtClean="0"/>
              <a:pPr/>
              <a:t>2016/2/27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9F323-A803-48D2-966F-2A219AAAC96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66190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F56ED-087C-46B2-883C-8107488B5270}" type="datetimeFigureOut">
              <a:rPr lang="zh-TW" altLang="en-US" smtClean="0"/>
              <a:pPr/>
              <a:t>2016/2/27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43F1B-F5A2-4C90-956D-AC02DAF646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2822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43F1B-F5A2-4C90-956D-AC02DAF646C1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4631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928670"/>
            <a:ext cx="6172200" cy="1894362"/>
          </a:xfrm>
        </p:spPr>
        <p:txBody>
          <a:bodyPr>
            <a:normAutofit/>
          </a:bodyPr>
          <a:lstStyle>
            <a:lvl1pPr>
              <a:defRPr sz="4000" b="1" cap="none" baseline="0">
                <a:solidFill>
                  <a:schemeClr val="tx1"/>
                </a:solidFill>
              </a:defRPr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5984" y="2857496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dirty="0" smtClean="0"/>
              <a:t>按一下以編輯母片副標題樣式</a:t>
            </a:r>
            <a:endParaRPr kumimoji="0" lang="en-US" dirty="0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C425BB0-AAE8-4262-A3CB-47A640EBF36B}" type="datetime1">
              <a:rPr lang="zh-TW" altLang="en-US" smtClean="0"/>
              <a:pPr/>
              <a:t>2016/2/27</a:t>
            </a:fld>
            <a:endParaRPr lang="zh-TW" altLang="en-US" dirty="0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90694" y="4195094"/>
            <a:ext cx="3630749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30" name="文字方塊 29"/>
          <p:cNvSpPr txBox="1"/>
          <p:nvPr userDrawn="1"/>
        </p:nvSpPr>
        <p:spPr>
          <a:xfrm>
            <a:off x="-30777" y="0"/>
            <a:ext cx="492443" cy="57150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  <a:endParaRPr lang="zh-TW" altLang="en-US" sz="20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F5E9-10DA-44C1-80EB-446BDB3982F9}" type="datetime1">
              <a:rPr lang="zh-TW" altLang="en-US" smtClean="0"/>
              <a:pPr/>
              <a:t>2016/2/27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C4B43-2AE3-425E-8C1D-14A3FA1F0BC3}" type="datetime1">
              <a:rPr lang="zh-TW" altLang="en-US" smtClean="0"/>
              <a:pPr/>
              <a:t>2016/2/27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lang="zh-TW" altLang="en-US" dirty="0" smtClean="0"/>
              <a:t>第二層</a:t>
            </a:r>
          </a:p>
          <a:p>
            <a:pPr lvl="2" eaLnBrk="1" latinLnBrk="0" hangingPunct="1"/>
            <a:r>
              <a:rPr lang="zh-TW" altLang="en-US" dirty="0" smtClean="0"/>
              <a:t>第三層</a:t>
            </a:r>
          </a:p>
          <a:p>
            <a:pPr lvl="3" eaLnBrk="1" latinLnBrk="0" hangingPunct="1"/>
            <a:r>
              <a:rPr lang="zh-TW" altLang="en-US" dirty="0" smtClean="0"/>
              <a:t>第四層</a:t>
            </a:r>
          </a:p>
          <a:p>
            <a:pPr lvl="4" eaLnBrk="1" latinLnBrk="0" hangingPunct="1"/>
            <a:r>
              <a:rPr lang="zh-TW" altLang="en-US" dirty="0" smtClean="0"/>
              <a:t>第五層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48FB83A-6640-47C2-A49A-B954EB52CCCC}" type="datetime1">
              <a:rPr lang="zh-TW" altLang="en-US" smtClean="0"/>
              <a:pPr/>
              <a:t>2016/2/27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>
          <a:xfrm>
            <a:off x="142844" y="6492240"/>
            <a:ext cx="4786346" cy="365760"/>
          </a:xfrm>
        </p:spPr>
        <p:txBody>
          <a:bodyPr rtlCol="0"/>
          <a:lstStyle>
            <a:lvl1pPr>
              <a:defRPr sz="1600"/>
            </a:lvl1pPr>
          </a:lstStyle>
          <a:p>
            <a:r>
              <a:rPr lang="zh-TW" altLang="en-US" dirty="0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dirty="0" smtClean="0"/>
              <a:t>版本</a:t>
            </a:r>
            <a:endParaRPr lang="zh-TW" alt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cap="none" baseline="0">
                <a:solidFill>
                  <a:schemeClr val="tx2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矩形 3"/>
          <p:cNvSpPr/>
          <p:nvPr userDrawn="1"/>
        </p:nvSpPr>
        <p:spPr>
          <a:xfrm>
            <a:off x="8272178" y="5805264"/>
            <a:ext cx="4042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9218737-88BB-47C6-91B1-F008DADC8C38}" type="slidenum">
              <a:rPr lang="zh-TW" altLang="en-US" sz="1600" smtClean="0">
                <a:solidFill>
                  <a:schemeClr val="bg1"/>
                </a:solidFill>
              </a:rPr>
              <a:pPr/>
              <a:t>‹#›</a:t>
            </a:fld>
            <a:endParaRPr lang="zh-TW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7A67119-2624-4809-83B2-216979C8DC21}" type="datetime1">
              <a:rPr lang="zh-TW" altLang="en-US" smtClean="0"/>
              <a:pPr/>
              <a:t>2016/2/27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CE750-10A2-4BC7-8C95-E97FE3F9F5BC}" type="datetime1">
              <a:rPr lang="zh-TW" altLang="en-US" smtClean="0"/>
              <a:pPr/>
              <a:t>2016/2/27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D738-8C4D-4922-99F6-9814E95A5D54}" type="datetime1">
              <a:rPr lang="zh-TW" altLang="en-US" smtClean="0"/>
              <a:pPr/>
              <a:t>2016/2/27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0F322FD-2FD3-4285-8061-4AE5CCA31BA6}" type="datetime1">
              <a:rPr lang="zh-TW" altLang="en-US" smtClean="0"/>
              <a:pPr/>
              <a:t>2016/2/27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09E4A-D6DF-4E1B-9460-E8E029E34704}" type="datetime1">
              <a:rPr lang="zh-TW" altLang="en-US" smtClean="0"/>
              <a:pPr/>
              <a:t>2016/2/27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5DC9AF8-2D4A-4E8D-BFA0-72A938815F23}" type="datetime1">
              <a:rPr lang="zh-TW" altLang="en-US" smtClean="0"/>
              <a:pPr/>
              <a:t>2016/2/27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192E45C-31C7-4D4F-8DF1-AA2E0F20EF3F}" type="datetime1">
              <a:rPr lang="zh-TW" altLang="en-US" smtClean="0"/>
              <a:pPr/>
              <a:t>2016/2/27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A348AC9-7242-4386-8862-6EC86BAA4F0A}" type="datetime1">
              <a:rPr lang="zh-TW" altLang="en-US" smtClean="0"/>
              <a:pPr/>
              <a:t>2016/2/27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err="1" smtClean="0">
                <a:solidFill>
                  <a:schemeClr val="tx2"/>
                </a:solidFill>
              </a:rPr>
              <a:t>PicoBoard</a:t>
            </a:r>
            <a:r>
              <a:rPr lang="zh-TW" altLang="en-US" dirty="0" smtClean="0">
                <a:solidFill>
                  <a:schemeClr val="tx2"/>
                </a:solidFill>
              </a:rPr>
              <a:t>的構造</a:t>
            </a:r>
            <a:endParaRPr lang="zh-TW" altLang="en-US" dirty="0">
              <a:solidFill>
                <a:schemeClr val="tx2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 altLang="zh-TW" dirty="0" smtClean="0"/>
              <a:t>Scratch</a:t>
            </a:r>
            <a:r>
              <a:rPr lang="zh-TW" altLang="en-US" dirty="0" smtClean="0"/>
              <a:t>感應板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/>
              <a:t>Scratch </a:t>
            </a:r>
            <a:r>
              <a:rPr lang="zh-TW" altLang="zh-TW" dirty="0"/>
              <a:t>感應板（</a:t>
            </a:r>
            <a:r>
              <a:rPr lang="en-US" altLang="zh-TW" dirty="0"/>
              <a:t>Scratch Sensor Board</a:t>
            </a:r>
            <a:r>
              <a:rPr lang="zh-TW" altLang="zh-TW" dirty="0"/>
              <a:t>）是</a:t>
            </a:r>
            <a:r>
              <a:rPr lang="en-US" altLang="zh-TW" dirty="0"/>
              <a:t>Scratch</a:t>
            </a:r>
            <a:r>
              <a:rPr lang="zh-TW" altLang="zh-TW" dirty="0"/>
              <a:t>官方所支持的外部感應器之一，提供與外在世界互動的機制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r>
              <a:rPr lang="en-US" altLang="zh-TW" dirty="0"/>
              <a:t>Scratch</a:t>
            </a:r>
            <a:r>
              <a:rPr lang="zh-TW" altLang="zh-TW" dirty="0"/>
              <a:t>感應板有多項衍生產品，最著名的是</a:t>
            </a:r>
            <a:r>
              <a:rPr lang="en-US" altLang="zh-TW" dirty="0" err="1"/>
              <a:t>PicoBoard</a:t>
            </a:r>
            <a:r>
              <a:rPr lang="zh-TW" altLang="zh-TW" dirty="0"/>
              <a:t>，之前由美國</a:t>
            </a:r>
            <a:r>
              <a:rPr lang="en-US" altLang="zh-TW" dirty="0"/>
              <a:t>The Playful Invention Company</a:t>
            </a:r>
            <a:r>
              <a:rPr lang="zh-TW" altLang="zh-TW" dirty="0"/>
              <a:t>生產</a:t>
            </a:r>
            <a:r>
              <a:rPr lang="zh-TW" altLang="zh-TW" dirty="0" smtClean="0"/>
              <a:t>製造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zh-TW" dirty="0"/>
              <a:t>目前在台灣可以買到兩種</a:t>
            </a:r>
            <a:r>
              <a:rPr lang="en-US" altLang="zh-TW" dirty="0"/>
              <a:t>Scratch</a:t>
            </a:r>
            <a:r>
              <a:rPr lang="zh-TW" altLang="zh-TW" dirty="0"/>
              <a:t>感應板的衍生產品：</a:t>
            </a:r>
            <a:r>
              <a:rPr lang="en-US" altLang="zh-TW" dirty="0"/>
              <a:t>Scratch Tools</a:t>
            </a:r>
            <a:r>
              <a:rPr lang="zh-TW" altLang="zh-TW" dirty="0"/>
              <a:t>與</a:t>
            </a:r>
            <a:r>
              <a:rPr lang="en-US" altLang="zh-TW" dirty="0"/>
              <a:t> </a:t>
            </a:r>
            <a:r>
              <a:rPr lang="en-US" altLang="zh-TW" dirty="0" err="1"/>
              <a:t>EduBoard</a:t>
            </a:r>
            <a:r>
              <a:rPr lang="zh-TW" altLang="zh-TW" dirty="0"/>
              <a:t>。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PicoBoard</a:t>
            </a:r>
            <a:r>
              <a:rPr lang="zh-TW" altLang="en-US" dirty="0" smtClean="0"/>
              <a:t>取得</a:t>
            </a:r>
            <a:endParaRPr lang="zh-TW" altLang="en-US" dirty="0"/>
          </a:p>
        </p:txBody>
      </p:sp>
      <p:pic>
        <p:nvPicPr>
          <p:cNvPr id="1026" name="Picture 2" descr="Scratch_Too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92" y="2986724"/>
            <a:ext cx="3672408" cy="249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2-3EduBoar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2986724"/>
            <a:ext cx="3434103" cy="2577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683568" y="573325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Scratch Tools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4788022" y="5737762"/>
            <a:ext cx="3363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err="1" smtClean="0"/>
              <a:t>EduBoard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7950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zh-TW" dirty="0" smtClean="0"/>
              <a:t>提供</a:t>
            </a:r>
            <a:r>
              <a:rPr lang="zh-TW" altLang="zh-TW" dirty="0"/>
              <a:t>五種內建的偵測器：光線、聲音、滑桿、按鈕與電阻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r>
              <a:rPr lang="zh-TW" altLang="zh-TW" dirty="0" smtClean="0"/>
              <a:t>透過</a:t>
            </a:r>
            <a:r>
              <a:rPr lang="zh-TW" altLang="zh-TW" dirty="0"/>
              <a:t>這些偵測器所回傳的數值，讓程式可以與外在世界進行互動，這些偵測器以數值的方式反應至</a:t>
            </a:r>
            <a:r>
              <a:rPr lang="en-US" altLang="zh-TW" dirty="0"/>
              <a:t>Scratch</a:t>
            </a:r>
            <a:r>
              <a:rPr lang="zh-TW" altLang="zh-TW" dirty="0"/>
              <a:t>程式中。</a:t>
            </a:r>
          </a:p>
          <a:p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PicoBoard</a:t>
            </a:r>
            <a:r>
              <a:rPr lang="zh-TW" altLang="en-US" dirty="0" smtClean="0"/>
              <a:t>的構造</a:t>
            </a:r>
            <a:endParaRPr lang="zh-TW" altLang="en-US" dirty="0"/>
          </a:p>
        </p:txBody>
      </p:sp>
      <p:pic>
        <p:nvPicPr>
          <p:cNvPr id="5" name="Picture 3" descr="2-3EduBoar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394144"/>
            <a:ext cx="3672408" cy="2756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389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zh-TW" altLang="zh-TW" dirty="0"/>
              <a:t>光感測器：可以用於偵測外界亮度的大小，亮度愈大，數值愈大。</a:t>
            </a:r>
          </a:p>
          <a:p>
            <a:pPr lvl="0"/>
            <a:r>
              <a:rPr lang="zh-TW" altLang="zh-TW" dirty="0"/>
              <a:t>聲音感測器：可以用於偵測外界聲音的大小，聲音愈大聲，數值愈大。</a:t>
            </a:r>
          </a:p>
          <a:p>
            <a:pPr lvl="0"/>
            <a:r>
              <a:rPr lang="zh-TW" altLang="zh-TW" dirty="0"/>
              <a:t>滑桿：可以透過移動滑桿，改變回饋的數值。</a:t>
            </a:r>
          </a:p>
          <a:p>
            <a:pPr lvl="0"/>
            <a:r>
              <a:rPr lang="zh-TW" altLang="zh-TW" dirty="0"/>
              <a:t>按鈕：回傳</a:t>
            </a:r>
            <a:r>
              <a:rPr lang="en-US" altLang="zh-TW" dirty="0"/>
              <a:t>True</a:t>
            </a:r>
            <a:r>
              <a:rPr lang="zh-TW" altLang="zh-TW" dirty="0"/>
              <a:t>（是）與</a:t>
            </a:r>
            <a:r>
              <a:rPr lang="en-US" altLang="zh-TW" dirty="0"/>
              <a:t>False</a:t>
            </a:r>
            <a:r>
              <a:rPr lang="zh-TW" altLang="zh-TW" dirty="0"/>
              <a:t>（否）兩個值，按下按鈕則顯示</a:t>
            </a:r>
            <a:r>
              <a:rPr lang="en-US" altLang="zh-TW" dirty="0"/>
              <a:t>True</a:t>
            </a:r>
            <a:r>
              <a:rPr lang="zh-TW" altLang="zh-TW" dirty="0"/>
              <a:t>，沒按下按鈕則顯示</a:t>
            </a:r>
            <a:r>
              <a:rPr lang="en-US" altLang="zh-TW" dirty="0"/>
              <a:t>False</a:t>
            </a:r>
            <a:r>
              <a:rPr lang="zh-TW" altLang="zh-TW" dirty="0"/>
              <a:t>。</a:t>
            </a:r>
          </a:p>
          <a:p>
            <a:pPr lvl="0"/>
            <a:r>
              <a:rPr lang="zh-TW" altLang="zh-TW" dirty="0"/>
              <a:t>電阻感測器：用於測量物體的導電性，導電性愈好（例如：金屬類），電阻愈小，導電性愈差（例如：紙類），電阻愈大，電阻愈大，數值愈大。</a:t>
            </a:r>
          </a:p>
          <a:p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PicoBoard</a:t>
            </a:r>
            <a:r>
              <a:rPr lang="zh-TW" altLang="en-US" dirty="0" smtClean="0"/>
              <a:t>的感測器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1860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907102659"/>
              </p:ext>
            </p:extLst>
          </p:nvPr>
        </p:nvGraphicFramePr>
        <p:xfrm>
          <a:off x="1187624" y="2420888"/>
          <a:ext cx="5832648" cy="292608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915801"/>
                <a:gridCol w="2916847"/>
              </a:tblGrid>
              <a:tr h="4688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3200" kern="10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感</a:t>
                      </a:r>
                      <a:r>
                        <a:rPr lang="zh-TW" sz="3200" kern="10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測</a:t>
                      </a:r>
                      <a:r>
                        <a:rPr lang="zh-TW" sz="32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器名稱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數值範圍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688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光感測器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0</a:t>
                      </a:r>
                      <a:r>
                        <a:rPr lang="zh-TW" sz="32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～</a:t>
                      </a:r>
                      <a:r>
                        <a:rPr lang="en-US" sz="32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100 </a:t>
                      </a:r>
                      <a:endParaRPr lang="zh-TW" sz="3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8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聲音感測器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0</a:t>
                      </a:r>
                      <a:r>
                        <a:rPr lang="zh-TW" sz="32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～</a:t>
                      </a:r>
                      <a:r>
                        <a:rPr lang="en-US" sz="32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100</a:t>
                      </a:r>
                      <a:endParaRPr lang="zh-TW" sz="3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8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滑桿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0</a:t>
                      </a:r>
                      <a:r>
                        <a:rPr lang="zh-TW" sz="32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～</a:t>
                      </a:r>
                      <a:r>
                        <a:rPr lang="en-US" sz="32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100</a:t>
                      </a:r>
                      <a:endParaRPr lang="zh-TW" sz="3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8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按鈕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True</a:t>
                      </a:r>
                      <a:r>
                        <a:rPr lang="zh-TW" sz="32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／</a:t>
                      </a:r>
                      <a:r>
                        <a:rPr lang="en-US" sz="32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False</a:t>
                      </a:r>
                      <a:endParaRPr lang="zh-TW" sz="3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8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電阻偵測器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0</a:t>
                      </a:r>
                      <a:r>
                        <a:rPr lang="zh-TW" sz="32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～</a:t>
                      </a:r>
                      <a:r>
                        <a:rPr lang="en-US" sz="32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100</a:t>
                      </a:r>
                      <a:endParaRPr lang="zh-TW" sz="32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感測器與數值範圍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3159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感測器的位置</a:t>
            </a:r>
            <a:endParaRPr lang="zh-TW" altLang="en-US" dirty="0"/>
          </a:p>
        </p:txBody>
      </p:sp>
      <p:pic>
        <p:nvPicPr>
          <p:cNvPr id="5" name="Picture 3" descr="2-3EduBoard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917" y="1417638"/>
            <a:ext cx="6741582" cy="505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3945862" y="2137421"/>
            <a:ext cx="2426338" cy="5259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圖說文字 5"/>
          <p:cNvSpPr/>
          <p:nvPr/>
        </p:nvSpPr>
        <p:spPr>
          <a:xfrm>
            <a:off x="6228184" y="319869"/>
            <a:ext cx="1840632" cy="805641"/>
          </a:xfrm>
          <a:prstGeom prst="wedgeRoundRectCallout">
            <a:avLst>
              <a:gd name="adj1" fmla="val -50920"/>
              <a:gd name="adj2" fmla="val 20695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滑桿</a:t>
            </a:r>
            <a:endParaRPr lang="zh-TW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3614831" y="3140969"/>
            <a:ext cx="453113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圓角矩形圖說文字 9"/>
          <p:cNvSpPr/>
          <p:nvPr/>
        </p:nvSpPr>
        <p:spPr>
          <a:xfrm>
            <a:off x="1403648" y="1988840"/>
            <a:ext cx="1728192" cy="582557"/>
          </a:xfrm>
          <a:prstGeom prst="wedgeRoundRectCallout">
            <a:avLst>
              <a:gd name="adj1" fmla="val 96912"/>
              <a:gd name="adj2" fmla="val 18908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電阻偵測器</a:t>
            </a:r>
            <a:endParaRPr lang="zh-TW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4929190" y="3573017"/>
            <a:ext cx="454987" cy="3360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3945861" y="3573017"/>
            <a:ext cx="350411" cy="3360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5671949" y="2852936"/>
            <a:ext cx="300346" cy="4732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圓角矩形圖說文字 6"/>
          <p:cNvSpPr/>
          <p:nvPr/>
        </p:nvSpPr>
        <p:spPr>
          <a:xfrm>
            <a:off x="6804248" y="3717032"/>
            <a:ext cx="1512168" cy="720080"/>
          </a:xfrm>
          <a:prstGeom prst="wedgeRoundRectCallout">
            <a:avLst>
              <a:gd name="adj1" fmla="val -111963"/>
              <a:gd name="adj2" fmla="val -12735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光感測器</a:t>
            </a:r>
            <a:endParaRPr lang="zh-TW" altLang="en-US" dirty="0"/>
          </a:p>
        </p:txBody>
      </p:sp>
      <p:sp>
        <p:nvSpPr>
          <p:cNvPr id="8" name="圓角矩形圖說文字 7"/>
          <p:cNvSpPr/>
          <p:nvPr/>
        </p:nvSpPr>
        <p:spPr>
          <a:xfrm>
            <a:off x="4499992" y="4149080"/>
            <a:ext cx="1077270" cy="576064"/>
          </a:xfrm>
          <a:prstGeom prst="wedgeRoundRectCallout">
            <a:avLst>
              <a:gd name="adj1" fmla="val 7859"/>
              <a:gd name="adj2" fmla="val -11289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按鈕</a:t>
            </a:r>
            <a:endParaRPr lang="zh-TW" altLang="en-US" dirty="0"/>
          </a:p>
        </p:txBody>
      </p:sp>
      <p:sp>
        <p:nvSpPr>
          <p:cNvPr id="9" name="圓角矩形圖說文字 8"/>
          <p:cNvSpPr/>
          <p:nvPr/>
        </p:nvSpPr>
        <p:spPr>
          <a:xfrm>
            <a:off x="3131840" y="4149080"/>
            <a:ext cx="1059160" cy="576064"/>
          </a:xfrm>
          <a:prstGeom prst="wedgeRoundRectCallout">
            <a:avLst>
              <a:gd name="adj1" fmla="val 45310"/>
              <a:gd name="adj2" fmla="val -11411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聲音感測器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6928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中庸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103</TotalTime>
  <Words>413</Words>
  <Application>Microsoft Office PowerPoint</Application>
  <PresentationFormat>如螢幕大小 (4:3)</PresentationFormat>
  <Paragraphs>44</Paragraphs>
  <Slides>7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4" baseType="lpstr">
      <vt:lpstr>新細明體</vt:lpstr>
      <vt:lpstr>Calibri</vt:lpstr>
      <vt:lpstr>Century Schoolbook</vt:lpstr>
      <vt:lpstr>Times New Roman</vt:lpstr>
      <vt:lpstr>Wingdings</vt:lpstr>
      <vt:lpstr>Wingdings 2</vt:lpstr>
      <vt:lpstr>壁窗</vt:lpstr>
      <vt:lpstr>PicoBoard的構造</vt:lpstr>
      <vt:lpstr>Scratch感應板</vt:lpstr>
      <vt:lpstr>PicoBoard取得</vt:lpstr>
      <vt:lpstr>PicoBoard的構造</vt:lpstr>
      <vt:lpstr>PicoBoard的感測器</vt:lpstr>
      <vt:lpstr>感測器與數值範圍</vt:lpstr>
      <vt:lpstr>感測器的位置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1007</dc:creator>
  <cp:lastModifiedBy>Justina</cp:lastModifiedBy>
  <cp:revision>23</cp:revision>
  <dcterms:created xsi:type="dcterms:W3CDTF">2015-04-06T07:01:24Z</dcterms:created>
  <dcterms:modified xsi:type="dcterms:W3CDTF">2016-02-27T08:44:58Z</dcterms:modified>
</cp:coreProperties>
</file>